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5" r:id="rId1"/>
  </p:sldMasterIdLst>
  <p:notesMasterIdLst>
    <p:notesMasterId r:id="rId39"/>
  </p:notesMasterIdLst>
  <p:handoutMasterIdLst>
    <p:handoutMasterId r:id="rId40"/>
  </p:handoutMasterIdLst>
  <p:sldIdLst>
    <p:sldId id="460" r:id="rId2"/>
    <p:sldId id="389" r:id="rId3"/>
    <p:sldId id="729" r:id="rId4"/>
    <p:sldId id="887" r:id="rId5"/>
    <p:sldId id="670" r:id="rId6"/>
    <p:sldId id="892" r:id="rId7"/>
    <p:sldId id="733" r:id="rId8"/>
    <p:sldId id="358" r:id="rId9"/>
    <p:sldId id="891" r:id="rId10"/>
    <p:sldId id="744" r:id="rId11"/>
    <p:sldId id="888" r:id="rId12"/>
    <p:sldId id="886" r:id="rId13"/>
    <p:sldId id="529" r:id="rId14"/>
    <p:sldId id="889" r:id="rId15"/>
    <p:sldId id="895" r:id="rId16"/>
    <p:sldId id="537" r:id="rId17"/>
    <p:sldId id="890" r:id="rId18"/>
    <p:sldId id="763" r:id="rId19"/>
    <p:sldId id="878" r:id="rId20"/>
    <p:sldId id="760" r:id="rId21"/>
    <p:sldId id="875" r:id="rId22"/>
    <p:sldId id="761" r:id="rId23"/>
    <p:sldId id="894" r:id="rId24"/>
    <p:sldId id="792" r:id="rId25"/>
    <p:sldId id="767" r:id="rId26"/>
    <p:sldId id="879" r:id="rId27"/>
    <p:sldId id="880" r:id="rId28"/>
    <p:sldId id="893" r:id="rId29"/>
    <p:sldId id="731" r:id="rId30"/>
    <p:sldId id="897" r:id="rId31"/>
    <p:sldId id="900" r:id="rId32"/>
    <p:sldId id="899" r:id="rId33"/>
    <p:sldId id="902" r:id="rId34"/>
    <p:sldId id="802" r:id="rId35"/>
    <p:sldId id="903" r:id="rId36"/>
    <p:sldId id="884" r:id="rId37"/>
    <p:sldId id="896" r:id="rId38"/>
  </p:sldIdLst>
  <p:sldSz cx="9144000" cy="6858000" type="screen4x3"/>
  <p:notesSz cx="6794500" cy="99060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ctr" rtl="0" eaLnBrk="0" fontAlgn="base" hangingPunct="0">
      <a:lnSpc>
        <a:spcPct val="60000"/>
      </a:lnSpc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60000"/>
      </a:lnSpc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60000"/>
      </a:lnSpc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60000"/>
      </a:lnSpc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60000"/>
      </a:lnSpc>
      <a:spcBef>
        <a:spcPct val="50000"/>
      </a:spcBef>
      <a:spcAft>
        <a:spcPct val="0"/>
      </a:spcAft>
      <a:defRPr sz="1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</p:showPr>
  <p:clrMru>
    <a:srgbClr val="009900"/>
    <a:srgbClr val="CCFF99"/>
    <a:srgbClr val="92D050"/>
    <a:srgbClr val="33CC33"/>
    <a:srgbClr val="FF6600"/>
    <a:srgbClr val="FFFF66"/>
    <a:srgbClr val="CC6600"/>
    <a:srgbClr val="FFCC99"/>
    <a:srgbClr val="CCFFFF"/>
    <a:srgbClr val="D8902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3" autoAdjust="0"/>
    <p:restoredTop sz="99263" autoAdjust="0"/>
  </p:normalViewPr>
  <p:slideViewPr>
    <p:cSldViewPr>
      <p:cViewPr>
        <p:scale>
          <a:sx n="80" d="100"/>
          <a:sy n="80" d="100"/>
        </p:scale>
        <p:origin x="-1056" y="-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-3348" y="-108"/>
      </p:cViewPr>
      <p:guideLst>
        <p:guide orient="horz" pos="3120"/>
        <p:guide pos="214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3135313" y="9418638"/>
            <a:ext cx="523875" cy="3698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87736" tIns="44666" rIns="87736" bIns="44666">
            <a:spAutoFit/>
          </a:bodyPr>
          <a:lstStyle/>
          <a:p>
            <a:pPr defTabSz="871538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/>
              <a:t>Page </a:t>
            </a:r>
            <a:fld id="{F218BC7B-3224-4CF4-A212-4BC43AE0CD3A}" type="slidenum">
              <a:rPr lang="en-US" sz="1200"/>
              <a:pPr defTabSz="871538">
                <a:lnSpc>
                  <a:spcPct val="90000"/>
                </a:lnSpc>
                <a:spcBef>
                  <a:spcPct val="0"/>
                </a:spcBef>
                <a:defRPr/>
              </a:pPr>
              <a:t>‹#›</a:t>
            </a:fld>
            <a:endParaRPr 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3136900" y="9418638"/>
            <a:ext cx="517525" cy="3794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87736" tIns="44666" rIns="87736" bIns="44666">
            <a:spAutoFit/>
          </a:bodyPr>
          <a:lstStyle/>
          <a:p>
            <a:pPr defTabSz="871538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200"/>
              <a:t>Page </a:t>
            </a:r>
            <a:fld id="{D446FB37-E6F4-4491-B47F-2AA2DFE93B0A}" type="slidenum">
              <a:rPr lang="en-US" sz="1200"/>
              <a:pPr defTabSz="871538">
                <a:lnSpc>
                  <a:spcPct val="90000"/>
                </a:lnSpc>
                <a:spcBef>
                  <a:spcPct val="0"/>
                </a:spcBef>
                <a:defRPr/>
              </a:pPr>
              <a:t>‹#›</a:t>
            </a:fld>
            <a:endParaRPr lang="en-US" sz="1200"/>
          </a:p>
        </p:txBody>
      </p:sp>
      <p:sp>
        <p:nvSpPr>
          <p:cNvPr id="86019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7100" y="742950"/>
            <a:ext cx="4948238" cy="37099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705350"/>
            <a:ext cx="4984750" cy="41687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927" tIns="44666" rIns="90927" bIns="44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11/6/2012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11/6/2012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92626-37D2-4832-BF7A-BC283494A20D}" type="datetimeFigureOut">
              <a:rPr lang="en-US" smtClean="0"/>
              <a:pPr/>
              <a:t>11/6/2012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92886-E571-45D5-8B56-343DC94F8FA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11/6/2012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11/6/2012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11/6/2012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pPr algn="r" eaLnBrk="1" latinLnBrk="0" hangingPunct="1"/>
            <a:fld id="{8C592886-E571-45D5-8B56-343DC94F8FA6}" type="slidenum">
              <a:rPr kumimoji="0" lang="en-US" smtClean="0"/>
              <a:pPr algn="r" eaLnBrk="1" latinLnBrk="0" hangingPunct="1"/>
              <a:t>‹#›</a:t>
            </a:fld>
            <a:endParaRPr kumimoji="0" lang="en-US" sz="1600" b="1" dirty="0">
              <a:solidFill>
                <a:schemeClr val="tx2">
                  <a:shade val="90000"/>
                </a:schemeClr>
              </a:solidFill>
              <a:effectLst/>
            </a:endParaRPr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4.png"/><Relationship Id="rId7" Type="http://schemas.openxmlformats.org/officeDocument/2006/relationships/image" Target="cid:image001.png@01CCD1F6.5D4E14E0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cid:image004.png@01CCD1F7.A1D50000" TargetMode="External"/><Relationship Id="rId5" Type="http://schemas.openxmlformats.org/officeDocument/2006/relationships/image" Target="../media/image1.jpeg"/><Relationship Id="rId10" Type="http://schemas.openxmlformats.org/officeDocument/2006/relationships/image" Target="../media/image57.png"/><Relationship Id="rId4" Type="http://schemas.openxmlformats.org/officeDocument/2006/relationships/image" Target="cid:image005.png@01CCD1F9.1DEC5070" TargetMode="External"/><Relationship Id="rId9" Type="http://schemas.openxmlformats.org/officeDocument/2006/relationships/image" Target="cid:image003.png@01CCD1F7.24A37080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jpe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0.png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jpe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image" Target="../media/image5.jpe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86643" y="142852"/>
            <a:ext cx="1357322" cy="514351"/>
            <a:chOff x="3816" y="4089"/>
            <a:chExt cx="2462" cy="840"/>
          </a:xfrm>
        </p:grpSpPr>
        <p:pic>
          <p:nvPicPr>
            <p:cNvPr id="1033" name="Picture 9" descr="2007-09-12_1631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6" y="4266"/>
              <a:ext cx="1845" cy="64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4" name="Picture 10" descr="Logo240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6" y="4089"/>
              <a:ext cx="632" cy="84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481562" y="828657"/>
            <a:ext cx="8266902" cy="1785104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nl-BE" sz="2200" b="1" dirty="0" smtClean="0">
                <a:latin typeface="+mn-lt"/>
              </a:rPr>
              <a:t>MARSOP3-LOT II (</a:t>
            </a:r>
            <a:r>
              <a:rPr lang="nl-BE" sz="2200" b="1" dirty="0" err="1" smtClean="0">
                <a:latin typeface="+mn-lt"/>
              </a:rPr>
              <a:t>Remote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>
                <a:latin typeface="+mn-lt"/>
              </a:rPr>
              <a:t>Sensing</a:t>
            </a:r>
            <a:r>
              <a:rPr lang="nl-BE" sz="2200" b="1" dirty="0" smtClean="0">
                <a:latin typeface="+mn-lt"/>
              </a:rPr>
              <a:t>)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Interim </a:t>
            </a:r>
            <a:r>
              <a:rPr lang="nl-BE" sz="2200" b="1" dirty="0" smtClean="0">
                <a:latin typeface="+mn-lt"/>
              </a:rPr>
              <a:t>Meeting of </a:t>
            </a:r>
            <a:r>
              <a:rPr lang="nl-BE" sz="2200" b="1" dirty="0" err="1" smtClean="0">
                <a:latin typeface="+mn-lt"/>
              </a:rPr>
              <a:t>Phase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smtClean="0"/>
              <a:t>3.2 </a:t>
            </a:r>
            <a:r>
              <a:rPr lang="nl-BE" sz="2200" b="1" dirty="0" smtClean="0">
                <a:latin typeface="+mn-lt"/>
              </a:rPr>
              <a:t>(April 2012</a:t>
            </a:r>
            <a:r>
              <a:rPr lang="nl-BE" sz="2200" b="1" dirty="0" smtClean="0">
                <a:latin typeface="+mn-lt"/>
                <a:sym typeface="Symbol"/>
              </a:rPr>
              <a:t></a:t>
            </a:r>
            <a:r>
              <a:rPr lang="nl-BE" sz="2200" b="1" dirty="0" err="1" smtClean="0">
                <a:latin typeface="+mn-lt"/>
                <a:sym typeface="Symbol"/>
              </a:rPr>
              <a:t>October</a:t>
            </a:r>
            <a:r>
              <a:rPr lang="nl-BE" sz="2200" b="1" dirty="0" smtClean="0">
                <a:latin typeface="+mn-lt"/>
              </a:rPr>
              <a:t> 2012) 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5-6 November 2012, </a:t>
            </a:r>
            <a:r>
              <a:rPr lang="nl-BE" sz="2200" b="1" dirty="0" err="1" smtClean="0"/>
              <a:t>JRC-Ispra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Herman Eerens, Dominique Haesen, Bart Ooms,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Else Swinnen, Carolien </a:t>
            </a:r>
            <a:r>
              <a:rPr lang="nl-BE" sz="2200" b="1" dirty="0" err="1" smtClean="0"/>
              <a:t>Toté</a:t>
            </a:r>
            <a:r>
              <a:rPr lang="nl-BE" sz="2200" b="1" dirty="0" smtClean="0">
                <a:latin typeface="+mn-lt"/>
              </a:rPr>
              <a:t> &amp; Lieven Bydekerke</a:t>
            </a:r>
          </a:p>
        </p:txBody>
      </p:sp>
      <p:pic>
        <p:nvPicPr>
          <p:cNvPr id="1032" name="Picture 13" descr="VITO_logo"/>
          <p:cNvPicPr>
            <a:picLocks noGrp="1" noChangeAspect="1" noChangeArrowheads="1"/>
          </p:cNvPicPr>
          <p:nvPr>
            <p:ph idx="4294967295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6288" y="214291"/>
            <a:ext cx="1523213" cy="47600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alterr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14290"/>
            <a:ext cx="1428760" cy="47238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 descr="logo_mc_wi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8880" y="214290"/>
            <a:ext cx="1285884" cy="46384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7" descr="51b99_gisat-logo2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1025" y="214290"/>
            <a:ext cx="1614093" cy="4286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0034" y="2773035"/>
            <a:ext cx="7384334" cy="3552254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extrusionH="25400" contourW="6350" prstMaterial="matte">
            <a:bevelT w="6350" h="82550"/>
            <a:bevelB h="6350"/>
          </a:sp3d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AutoNum type="alphaUcPeriod"/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MANAGEMENT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  <a:buAutoNum type="alphaUcPeriod"/>
            </a:pPr>
            <a:r>
              <a:rPr lang="nl-BE" sz="2200" b="1" dirty="0" smtClean="0">
                <a:latin typeface="+mn-lt"/>
              </a:rPr>
              <a:t>TASKS	MSG-SEVIRI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</a:t>
            </a:r>
            <a:r>
              <a:rPr lang="nl-BE" sz="2200" b="1" dirty="0" err="1" smtClean="0">
                <a:latin typeface="+mn-lt"/>
              </a:rPr>
              <a:t>Afr</a:t>
            </a:r>
            <a:r>
              <a:rPr lang="nl-BE" sz="2200" b="1" dirty="0" smtClean="0">
                <a:latin typeface="+mn-lt"/>
              </a:rPr>
              <a:t>		(T2)</a:t>
            </a:r>
          </a:p>
          <a:p>
            <a:pPr marL="457200" indent="-457200" algn="l">
              <a:lnSpc>
                <a:spcPct val="50000"/>
              </a:lnSpc>
              <a:spcBef>
                <a:spcPts val="1320"/>
              </a:spcBef>
            </a:pPr>
            <a:r>
              <a:rPr lang="nl-BE" sz="2200" b="1" dirty="0" smtClean="0">
                <a:latin typeface="+mn-lt"/>
              </a:rPr>
              <a:t>			SPOT-VGT		Global		(T8)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</a:t>
            </a:r>
            <a:r>
              <a:rPr lang="nl-BE" sz="2200" b="1" dirty="0" err="1" smtClean="0">
                <a:latin typeface="+mn-lt"/>
              </a:rPr>
              <a:t>SPOT-VGTp</a:t>
            </a:r>
            <a:r>
              <a:rPr lang="nl-BE" sz="2200" b="1" dirty="0" smtClean="0">
                <a:latin typeface="+mn-lt"/>
              </a:rPr>
              <a:t> 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(T4)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NOAA-AVHRR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(T3)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METOP-AVHRR 		Global+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	(T5)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TERRA-MODIS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+IGAD	(T6/7)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C. SOFTWARE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D. CONCLUSIONS &amp; 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7291" y="4005064"/>
            <a:ext cx="6993101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15422" y="522253"/>
            <a:ext cx="7956978" cy="3170099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r>
              <a:rPr lang="nl-BE" sz="2000" b="1" dirty="0" smtClean="0"/>
              <a:t>  </a:t>
            </a:r>
            <a:r>
              <a:rPr lang="nl-BE" sz="2000" b="1" dirty="0" err="1" smtClean="0"/>
              <a:t>ROIs</a:t>
            </a:r>
            <a:endParaRPr lang="nl-BE" sz="20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 GPI: 	Global, 1km, PI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 GLD:  	Global, 21km, NI</a:t>
            </a:r>
            <a:endParaRPr lang="nl-BE" sz="2000" dirty="0"/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 1km NI: AFR, IGA, WAF, 	 </a:t>
            </a:r>
            <a:br>
              <a:rPr lang="nl-BE" sz="2000" dirty="0" smtClean="0"/>
            </a:br>
            <a:r>
              <a:rPr lang="nl-BE" sz="2000" dirty="0" smtClean="0"/>
              <a:t>               SAC, MCS, CCA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tabLst>
                <a:tab pos="984250" algn="l"/>
              </a:tabLst>
            </a:pPr>
            <a:r>
              <a:rPr lang="nl-BE" sz="2000" b="1" dirty="0" smtClean="0"/>
              <a:t>  STATUS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 </a:t>
            </a:r>
            <a:r>
              <a:rPr lang="nl-BE" sz="2000" i="1" dirty="0" err="1" smtClean="0"/>
              <a:t>Fully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operational</a:t>
            </a:r>
            <a:endParaRPr lang="nl-BE" sz="2000" i="1" dirty="0" smtClean="0"/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smtClean="0"/>
              <a:t> Global S10-composites </a:t>
            </a:r>
            <a:r>
              <a:rPr lang="nl-BE" sz="2000" i="1" dirty="0" err="1" smtClean="0"/>
              <a:t>acquired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from</a:t>
            </a:r>
            <a:r>
              <a:rPr lang="nl-BE" sz="2000" i="1" dirty="0" smtClean="0"/>
              <a:t> CTIV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smtClean="0"/>
              <a:t> Feb. 2011: </a:t>
            </a:r>
            <a:r>
              <a:rPr lang="nl-BE" sz="2000" i="1" dirty="0" err="1" smtClean="0"/>
              <a:t>Historical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year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updated</a:t>
            </a:r>
            <a:r>
              <a:rPr lang="nl-BE" sz="2000" i="1" dirty="0" smtClean="0"/>
              <a:t> (</a:t>
            </a:r>
            <a:r>
              <a:rPr lang="nl-BE" sz="2000" i="1" u="sng" dirty="0" smtClean="0"/>
              <a:t>1999</a:t>
            </a:r>
            <a:r>
              <a:rPr lang="nl-BE" sz="2000" i="1" u="sng" dirty="0" smtClean="0">
                <a:sym typeface="Symbol"/>
              </a:rPr>
              <a:t>2010</a:t>
            </a:r>
            <a:r>
              <a:rPr lang="nl-BE" sz="2000" i="1" dirty="0" smtClean="0">
                <a:sym typeface="Symbol"/>
              </a:rPr>
              <a:t>)</a:t>
            </a:r>
          </a:p>
        </p:txBody>
      </p:sp>
      <p:pic>
        <p:nvPicPr>
          <p:cNvPr id="19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00822" y="548680"/>
            <a:ext cx="5633070" cy="2217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Global SPOT-VGT (T8):	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\PROJECTEN\MO3\01_Evol\12_10_Interim5\3_PPT\vt6128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8504" y="1726015"/>
            <a:ext cx="5040000" cy="209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9" name="Picture 5" descr="C:\DOC\PROJECTEN\MO3\01_Evol\12_10_Interim5\3_PPT\vt6228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8504" y="4662661"/>
            <a:ext cx="5040000" cy="209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Global SPOT-VGT (T8):	</a:t>
            </a:r>
            <a:r>
              <a:rPr lang="nl-BE" sz="2400" b="1" dirty="0" smtClean="0"/>
              <a:t>Update of </a:t>
            </a:r>
            <a:r>
              <a:rPr lang="nl-BE" sz="2400" b="1" dirty="0" err="1" smtClean="0"/>
              <a:t>Historical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Year</a:t>
            </a:r>
            <a:r>
              <a:rPr lang="nl-BE" sz="2400" b="1" dirty="0" smtClean="0"/>
              <a:t> (1999-2012)</a:t>
            </a:r>
            <a:endParaRPr lang="nl-BE" sz="2400" b="1" dirty="0" smtClean="0">
              <a:latin typeface="+mn-lt"/>
            </a:endParaRPr>
          </a:p>
        </p:txBody>
      </p:sp>
      <p:pic>
        <p:nvPicPr>
          <p:cNvPr id="1026" name="Picture 2" descr="C:\DOC\PROJECTEN\MO3\01_Evol\12_10_Interim5\3_PPT\vt6127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404" y="1265392"/>
            <a:ext cx="5040000" cy="209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28" name="Picture 4" descr="C:\DOC\PROJECTEN\MO3\01_Evol\12_10_Interim5\3_PPT\vt6227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404" y="4183812"/>
            <a:ext cx="5040000" cy="2091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66972" y="548680"/>
            <a:ext cx="8425508" cy="707886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dirty="0" err="1" smtClean="0"/>
              <a:t>Dekad</a:t>
            </a:r>
            <a:r>
              <a:rPr lang="nl-BE" sz="2000" b="1" dirty="0" smtClean="0"/>
              <a:t> 27 (End September)                         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 28 (</a:t>
            </a:r>
            <a:r>
              <a:rPr lang="nl-BE" sz="2000" b="1" dirty="0" err="1" smtClean="0"/>
              <a:t>Early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October</a:t>
            </a:r>
            <a:r>
              <a:rPr lang="nl-BE" sz="2000" b="1" dirty="0" smtClean="0"/>
              <a:t>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r>
              <a:rPr lang="nl-BE" sz="2000" b="1" i="1" dirty="0" smtClean="0"/>
              <a:t>	14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1999-2012		         12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1999-2010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69404" y="3369880"/>
            <a:ext cx="4104456" cy="338554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1600" b="1" i="1" dirty="0" err="1" smtClean="0"/>
              <a:t>Good</a:t>
            </a:r>
            <a:r>
              <a:rPr lang="nl-BE" sz="1600" b="1" i="1" dirty="0" smtClean="0"/>
              <a:t> </a:t>
            </a:r>
            <a:r>
              <a:rPr lang="nl-BE" sz="1600" b="1" i="1" dirty="0" err="1" smtClean="0"/>
              <a:t>observations</a:t>
            </a:r>
            <a:r>
              <a:rPr lang="nl-BE" sz="1600" b="1" i="1" dirty="0" smtClean="0"/>
              <a:t> over 14/12 </a:t>
            </a:r>
            <a:r>
              <a:rPr lang="nl-BE" sz="1600" b="1" i="1" dirty="0" err="1" smtClean="0"/>
              <a:t>years</a:t>
            </a:r>
            <a:endParaRPr lang="nl-BE" sz="1600" b="1" i="1" dirty="0" smtClean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2790850" y="6333703"/>
            <a:ext cx="4104456" cy="338554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1600" b="1" i="1" dirty="0" err="1" smtClean="0"/>
              <a:t>Mean</a:t>
            </a:r>
            <a:r>
              <a:rPr lang="nl-BE" sz="1600" b="1" i="1" dirty="0" smtClean="0"/>
              <a:t> NDVI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Global SPOT-VGT (T8):	</a:t>
            </a:r>
            <a:r>
              <a:rPr lang="nl-BE" sz="2400" b="1" dirty="0" err="1" smtClean="0">
                <a:latin typeface="+mn-lt"/>
              </a:rPr>
              <a:t>Deliveries</a:t>
            </a:r>
            <a:r>
              <a:rPr lang="nl-BE" sz="2400" b="1" dirty="0" smtClean="0">
                <a:latin typeface="+mn-lt"/>
              </a:rPr>
              <a:t> to 3</a:t>
            </a:r>
            <a:r>
              <a:rPr lang="nl-BE" sz="2400" b="1" baseline="30000" dirty="0" smtClean="0">
                <a:latin typeface="+mn-lt"/>
              </a:rPr>
              <a:t>rd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parties</a:t>
            </a:r>
            <a:endParaRPr lang="nl-BE" sz="2400" b="1" dirty="0" smtClean="0">
              <a:latin typeface="+mn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7704" y="1303489"/>
            <a:ext cx="5400600" cy="378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 Box 18"/>
          <p:cNvSpPr txBox="1">
            <a:spLocks noChangeArrowheads="1"/>
          </p:cNvSpPr>
          <p:nvPr/>
        </p:nvSpPr>
        <p:spPr bwMode="auto">
          <a:xfrm>
            <a:off x="323528" y="692696"/>
            <a:ext cx="8568952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/>
              <a:t> </a:t>
            </a:r>
            <a:r>
              <a:rPr lang="nl-BE" sz="2400" b="1" dirty="0" err="1" smtClean="0"/>
              <a:t>GeoLand</a:t>
            </a:r>
            <a:r>
              <a:rPr lang="nl-BE" sz="2400" b="1" dirty="0" smtClean="0"/>
              <a:t>, </a:t>
            </a:r>
            <a:r>
              <a:rPr lang="nl-BE" sz="2400" b="1" dirty="0" err="1" smtClean="0"/>
              <a:t>DevCoCast</a:t>
            </a:r>
            <a:r>
              <a:rPr lang="nl-BE" sz="2400" b="1" dirty="0" smtClean="0"/>
              <a:t>, </a:t>
            </a:r>
            <a:r>
              <a:rPr lang="nl-BE" sz="2400" b="1" dirty="0" err="1" smtClean="0"/>
              <a:t>AgriCAB</a:t>
            </a:r>
            <a:r>
              <a:rPr lang="nl-BE" sz="2400" b="1" dirty="0" smtClean="0"/>
              <a:t>, ACH,…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Recent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demand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by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USDA-FAS (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Curt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Reynolds) to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get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</a:t>
            </a:r>
            <a:br>
              <a:rPr lang="nl-BE" sz="2400" b="1" dirty="0" smtClean="0">
                <a:solidFill>
                  <a:srgbClr val="FF0000"/>
                </a:solidFill>
                <a:sym typeface="Symbol"/>
              </a:rPr>
            </a:b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 LTA-NDVI of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global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SPOT-VGT (36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dekads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4394736" y="1124744"/>
            <a:ext cx="5073808" cy="5032147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latin typeface="+mn-lt"/>
              </a:rPr>
              <a:t>   Status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Fully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operational</a:t>
            </a:r>
            <a:endParaRPr lang="nl-BE" sz="22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No </a:t>
            </a:r>
            <a:r>
              <a:rPr lang="nl-BE" sz="2200" dirty="0" err="1" smtClean="0">
                <a:latin typeface="+mn-lt"/>
              </a:rPr>
              <a:t>problems</a:t>
            </a:r>
            <a:endParaRPr lang="nl-BE" sz="22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b="1" dirty="0" err="1" smtClean="0">
                <a:solidFill>
                  <a:srgbClr val="FF0000"/>
                </a:solidFill>
                <a:latin typeface="+mn-lt"/>
              </a:rPr>
              <a:t>Smoothing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?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</a:pPr>
            <a:r>
              <a:rPr lang="nl-BE" sz="2200" b="1" dirty="0" smtClean="0">
                <a:latin typeface="+mn-lt"/>
              </a:rPr>
              <a:t>  </a:t>
            </a:r>
            <a:r>
              <a:rPr lang="nl-BE" sz="2200" b="1" dirty="0" err="1" smtClean="0">
                <a:latin typeface="+mn-lt"/>
              </a:rPr>
              <a:t>Products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 smtClean="0">
                <a:latin typeface="+mn-lt"/>
              </a:rPr>
              <a:t>table</a:t>
            </a:r>
            <a:endParaRPr lang="en-GB" sz="2200" b="1" dirty="0" smtClean="0">
              <a:latin typeface="+mn-lt"/>
            </a:endParaRP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Not shown: annual products (ISO, SIM)</a:t>
            </a: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</a:t>
            </a:r>
            <a:r>
              <a:rPr lang="en-GB" sz="2200" dirty="0" err="1" smtClean="0">
                <a:latin typeface="+mn-lt"/>
              </a:rPr>
              <a:t>VGTp</a:t>
            </a:r>
            <a:r>
              <a:rPr lang="en-GB" sz="2200" dirty="0" smtClean="0">
                <a:latin typeface="+mn-lt"/>
              </a:rPr>
              <a:t>-series starts in </a:t>
            </a:r>
            <a:r>
              <a:rPr lang="en-GB" sz="2200" u="sng" dirty="0" smtClean="0">
                <a:latin typeface="+mn-lt"/>
              </a:rPr>
              <a:t>April 1998</a:t>
            </a: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5 “crucial” variables: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non-smoothed </a:t>
            </a:r>
            <a:r>
              <a:rPr lang="en-GB" sz="2200" dirty="0" err="1" smtClean="0">
                <a:latin typeface="+mn-lt"/>
              </a:rPr>
              <a:t>i</a:t>
            </a:r>
            <a:r>
              <a:rPr lang="en-GB" sz="2200" dirty="0" smtClean="0">
                <a:latin typeface="+mn-lt"/>
              </a:rPr>
              <a:t>-NDVI, a-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endParaRPr lang="en-GB" sz="22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smoothed k-NDVI, b-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r>
              <a:rPr lang="en-GB" sz="2200" dirty="0" smtClean="0">
                <a:latin typeface="+mn-lt"/>
              </a:rPr>
              <a:t>, y-DMP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</a:t>
            </a:r>
            <a:r>
              <a:rPr lang="en-GB" sz="2200" u="sng" dirty="0" smtClean="0">
                <a:latin typeface="+mn-lt"/>
              </a:rPr>
              <a:t>Historical Year based on 1999-2010</a:t>
            </a:r>
            <a:r>
              <a:rPr lang="en-GB" sz="2200" dirty="0" smtClean="0">
                <a:latin typeface="+mn-lt"/>
              </a:rPr>
              <a:t/>
            </a:r>
            <a:br>
              <a:rPr lang="en-GB" sz="2200" dirty="0" smtClean="0">
                <a:latin typeface="+mn-lt"/>
              </a:rPr>
            </a:br>
            <a:r>
              <a:rPr lang="en-GB" sz="2200" dirty="0" smtClean="0">
                <a:latin typeface="+mn-lt"/>
              </a:rPr>
              <a:t>  (12 years, same as for global VGT-S10)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RUM for 2 sets of regions (ADM/MET)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364" y="659085"/>
            <a:ext cx="4275137" cy="598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4214564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err="1" smtClean="0">
                <a:latin typeface="+mn-lt"/>
              </a:rPr>
              <a:t>European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SPOT-VGTp</a:t>
            </a:r>
            <a:r>
              <a:rPr lang="nl-BE" sz="2400" b="1" dirty="0" smtClean="0">
                <a:latin typeface="+mn-lt"/>
              </a:rPr>
              <a:t> (T4)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116632"/>
            <a:ext cx="1745233" cy="2636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err="1" smtClean="0"/>
              <a:t>European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SPOT-VGTp</a:t>
            </a:r>
            <a:r>
              <a:rPr lang="nl-BE" sz="2400" b="1" dirty="0" smtClean="0">
                <a:latin typeface="+mn-lt"/>
              </a:rPr>
              <a:t> (T4):	</a:t>
            </a:r>
            <a:r>
              <a:rPr lang="nl-BE" sz="2400" b="1" dirty="0" smtClean="0"/>
              <a:t>Update of </a:t>
            </a:r>
            <a:r>
              <a:rPr lang="nl-BE" sz="2400" b="1" dirty="0" err="1" smtClean="0"/>
              <a:t>Historical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Year</a:t>
            </a:r>
            <a:r>
              <a:rPr lang="nl-BE" sz="2400" b="1" dirty="0" smtClean="0"/>
              <a:t> (1999-2012)</a:t>
            </a:r>
            <a:endParaRPr lang="nl-BE" sz="2400" b="1" dirty="0" smtClean="0">
              <a:latin typeface="+mn-lt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66972" y="548680"/>
            <a:ext cx="8425508" cy="707886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dirty="0" smtClean="0"/>
              <a:t>		      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 24 (End August)     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 25 (</a:t>
            </a:r>
            <a:r>
              <a:rPr lang="nl-BE" sz="2000" b="1" dirty="0" err="1" smtClean="0"/>
              <a:t>Early</a:t>
            </a:r>
            <a:r>
              <a:rPr lang="nl-BE" sz="2000" b="1" dirty="0" smtClean="0"/>
              <a:t> September)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r>
              <a:rPr lang="nl-BE" sz="2000" b="1" i="1" dirty="0" smtClean="0"/>
              <a:t>	   	          14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1999-2012	        12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1999-2010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07504" y="1700808"/>
            <a:ext cx="1512168" cy="1308050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err="1" smtClean="0"/>
              <a:t>Good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err="1" smtClean="0"/>
              <a:t>observations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over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14/12 </a:t>
            </a:r>
            <a:r>
              <a:rPr lang="nl-BE" sz="1600" b="1" i="1" dirty="0" err="1" smtClean="0"/>
              <a:t>years</a:t>
            </a:r>
            <a:endParaRPr lang="nl-BE" sz="1600" b="1" i="1" dirty="0" smtClean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5576" y="4711496"/>
            <a:ext cx="864096" cy="661720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r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1600" b="1" i="1" dirty="0" err="1" smtClean="0"/>
              <a:t>Mean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NDVI</a:t>
            </a:r>
          </a:p>
        </p:txBody>
      </p:sp>
      <p:pic>
        <p:nvPicPr>
          <p:cNvPr id="2050" name="Picture 2" descr="C:\DOC\PROJECTEN\MO3\01_Evol\12_10_Interim5\3_PPT\ut6124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4163" y="1259235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1" name="Picture 3" descr="C:\DOC\PROJECTEN\MO3\01_Evol\12_10_Interim5\3_PPT\ut6125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268760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2" name="Picture 4" descr="C:\DOC\PROJECTEN\MO3\01_Evol\12_10_Interim5\3_PPT\ut6224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9868" y="3995539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53" name="Picture 5" descr="C:\DOC\PROJECTEN\MO3\01_Evol\12_10_Interim5\3_PPT\ut6225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2" y="4005064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539552" y="692696"/>
            <a:ext cx="8208912" cy="5724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nl-BE" sz="2400" b="1" dirty="0" err="1" smtClean="0"/>
              <a:t>Some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errors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identified</a:t>
            </a:r>
            <a:r>
              <a:rPr lang="nl-BE" sz="2400" b="1" dirty="0" smtClean="0"/>
              <a:t> in </a:t>
            </a:r>
            <a:r>
              <a:rPr lang="nl-BE" sz="2400" b="1" dirty="0" err="1" smtClean="0"/>
              <a:t>pre-processing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by</a:t>
            </a:r>
            <a:r>
              <a:rPr lang="nl-BE" sz="2400" b="1" dirty="0" smtClean="0"/>
              <a:t> CTIV: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</a:t>
            </a:r>
            <a:r>
              <a:rPr lang="nl-BE" sz="2400" dirty="0" err="1" smtClean="0"/>
              <a:t>Geo-correction</a:t>
            </a:r>
            <a:r>
              <a:rPr lang="nl-BE" sz="2400" dirty="0" smtClean="0"/>
              <a:t> of data of 1998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</a:t>
            </a:r>
            <a:r>
              <a:rPr lang="nl-BE" sz="2400" dirty="0" err="1" smtClean="0"/>
              <a:t>Maybe</a:t>
            </a:r>
            <a:r>
              <a:rPr lang="nl-BE" sz="2400" dirty="0" smtClean="0"/>
              <a:t> </a:t>
            </a:r>
            <a:r>
              <a:rPr lang="nl-BE" sz="2400" dirty="0" err="1" smtClean="0"/>
              <a:t>some</a:t>
            </a:r>
            <a:r>
              <a:rPr lang="nl-BE" sz="2400" dirty="0" smtClean="0"/>
              <a:t> </a:t>
            </a:r>
            <a:r>
              <a:rPr lang="nl-BE" sz="2400" dirty="0" err="1" smtClean="0"/>
              <a:t>remaining</a:t>
            </a:r>
            <a:r>
              <a:rPr lang="nl-BE" sz="2400" dirty="0" smtClean="0"/>
              <a:t> </a:t>
            </a:r>
            <a:r>
              <a:rPr lang="nl-BE" sz="2400" dirty="0" err="1" smtClean="0"/>
              <a:t>calibration</a:t>
            </a:r>
            <a:r>
              <a:rPr lang="nl-BE" sz="2400" dirty="0" smtClean="0"/>
              <a:t> </a:t>
            </a:r>
            <a:r>
              <a:rPr lang="nl-BE" sz="2400" dirty="0" err="1" smtClean="0"/>
              <a:t>errors</a:t>
            </a:r>
            <a:r>
              <a:rPr lang="nl-BE" sz="2400" dirty="0" smtClean="0"/>
              <a:t>?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</a:t>
            </a:r>
            <a:r>
              <a:rPr lang="nl-BE" sz="2400" dirty="0" err="1" smtClean="0"/>
              <a:t>Some</a:t>
            </a:r>
            <a:r>
              <a:rPr lang="nl-BE" sz="2400" dirty="0" smtClean="0"/>
              <a:t> S10 </a:t>
            </a:r>
            <a:r>
              <a:rPr lang="nl-BE" sz="2400" dirty="0" err="1" smtClean="0"/>
              <a:t>contain</a:t>
            </a:r>
            <a:r>
              <a:rPr lang="nl-BE" sz="2400" dirty="0" smtClean="0"/>
              <a:t> info </a:t>
            </a:r>
            <a:r>
              <a:rPr lang="nl-BE" sz="2400" dirty="0" err="1" smtClean="0"/>
              <a:t>from</a:t>
            </a:r>
            <a:r>
              <a:rPr lang="nl-BE" sz="2400" dirty="0" smtClean="0"/>
              <a:t> </a:t>
            </a:r>
            <a:r>
              <a:rPr lang="nl-BE" sz="2400" dirty="0" err="1" smtClean="0"/>
              <a:t>days</a:t>
            </a:r>
            <a:r>
              <a:rPr lang="nl-BE" sz="2400" dirty="0" smtClean="0"/>
              <a:t> </a:t>
            </a:r>
            <a:r>
              <a:rPr lang="nl-BE" sz="2400" dirty="0" err="1" smtClean="0"/>
              <a:t>before</a:t>
            </a:r>
            <a:r>
              <a:rPr lang="nl-BE" sz="2400" dirty="0" smtClean="0"/>
              <a:t>/</a:t>
            </a:r>
            <a:r>
              <a:rPr lang="nl-BE" sz="2400" dirty="0" err="1" smtClean="0"/>
              <a:t>after</a:t>
            </a:r>
            <a:r>
              <a:rPr lang="nl-BE" sz="2400" dirty="0" smtClean="0"/>
              <a:t> </a:t>
            </a:r>
            <a:r>
              <a:rPr lang="nl-BE" sz="2400" dirty="0" err="1" smtClean="0"/>
              <a:t>dekad</a:t>
            </a:r>
            <a:endParaRPr lang="nl-BE" sz="2400" dirty="0" smtClean="0"/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Recent: </a:t>
            </a:r>
            <a:r>
              <a:rPr lang="nl-BE" sz="2400" dirty="0" err="1" smtClean="0"/>
              <a:t>error</a:t>
            </a:r>
            <a:r>
              <a:rPr lang="nl-BE" sz="2400" dirty="0" smtClean="0"/>
              <a:t> in </a:t>
            </a:r>
            <a:r>
              <a:rPr lang="nl-BE" sz="2400" dirty="0" err="1" smtClean="0"/>
              <a:t>correction</a:t>
            </a:r>
            <a:r>
              <a:rPr lang="nl-BE" sz="2400" dirty="0" smtClean="0"/>
              <a:t> </a:t>
            </a:r>
            <a:r>
              <a:rPr lang="nl-BE" sz="2400" dirty="0" err="1" smtClean="0"/>
              <a:t>Earth-Sun</a:t>
            </a:r>
            <a:r>
              <a:rPr lang="nl-BE" sz="2400" dirty="0" smtClean="0"/>
              <a:t> </a:t>
            </a:r>
            <a:r>
              <a:rPr lang="nl-BE" sz="2400" dirty="0" err="1" smtClean="0"/>
              <a:t>distance</a:t>
            </a:r>
            <a:endParaRPr lang="nl-BE" sz="2400" dirty="0" smtClean="0"/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dirty="0" smtClean="0"/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nl-BE" sz="2400" b="1" dirty="0" err="1" smtClean="0"/>
              <a:t>CTIV-Planning</a:t>
            </a:r>
            <a:r>
              <a:rPr lang="nl-BE" sz="2400" b="1" dirty="0" smtClean="0"/>
              <a:t>: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Continue </a:t>
            </a:r>
            <a:r>
              <a:rPr lang="nl-BE" sz="2400" dirty="0" err="1" smtClean="0"/>
              <a:t>VGT-mission</a:t>
            </a:r>
            <a:r>
              <a:rPr lang="nl-BE" sz="2400" dirty="0" smtClean="0"/>
              <a:t> </a:t>
            </a:r>
            <a:r>
              <a:rPr lang="nl-BE" sz="2400" dirty="0" err="1" smtClean="0"/>
              <a:t>until</a:t>
            </a:r>
            <a:r>
              <a:rPr lang="nl-BE" sz="2400" dirty="0" smtClean="0"/>
              <a:t> 2014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</a:t>
            </a:r>
            <a:r>
              <a:rPr lang="nl-BE" sz="2400" dirty="0" err="1" smtClean="0"/>
              <a:t>Afterwards</a:t>
            </a:r>
            <a:r>
              <a:rPr lang="nl-BE" sz="2400" dirty="0" smtClean="0"/>
              <a:t>: </a:t>
            </a:r>
            <a:r>
              <a:rPr lang="nl-BE" sz="2400" dirty="0" err="1" smtClean="0"/>
              <a:t>error-free</a:t>
            </a:r>
            <a:r>
              <a:rPr lang="nl-BE" sz="2400" dirty="0" smtClean="0"/>
              <a:t> </a:t>
            </a:r>
            <a:r>
              <a:rPr lang="nl-BE" sz="2400" dirty="0" err="1" smtClean="0"/>
              <a:t>reprocessing</a:t>
            </a:r>
            <a:r>
              <a:rPr lang="nl-BE" sz="2400" dirty="0" smtClean="0"/>
              <a:t> of </a:t>
            </a:r>
            <a:r>
              <a:rPr lang="nl-BE" sz="2400" dirty="0" err="1" smtClean="0"/>
              <a:t>entire</a:t>
            </a:r>
            <a:r>
              <a:rPr lang="nl-BE" sz="2400" dirty="0" smtClean="0"/>
              <a:t> </a:t>
            </a:r>
            <a:r>
              <a:rPr lang="nl-BE" sz="2400" dirty="0" err="1" smtClean="0"/>
              <a:t>archive</a:t>
            </a:r>
            <a:endParaRPr lang="nl-BE" sz="2400" dirty="0" smtClean="0"/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dirty="0" smtClean="0"/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nl-BE" sz="2400" b="1" dirty="0" err="1" smtClean="0"/>
              <a:t>Personal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note</a:t>
            </a:r>
            <a:r>
              <a:rPr lang="nl-BE" sz="2400" b="1" dirty="0" smtClean="0"/>
              <a:t>: 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No </a:t>
            </a:r>
            <a:r>
              <a:rPr lang="nl-BE" sz="2400" dirty="0" err="1" smtClean="0"/>
              <a:t>other</a:t>
            </a:r>
            <a:r>
              <a:rPr lang="nl-BE" sz="2400" dirty="0" smtClean="0"/>
              <a:t> </a:t>
            </a:r>
            <a:r>
              <a:rPr lang="nl-BE" sz="2400" dirty="0" err="1" smtClean="0"/>
              <a:t>Earth</a:t>
            </a:r>
            <a:r>
              <a:rPr lang="nl-BE" sz="2400" dirty="0" smtClean="0"/>
              <a:t> </a:t>
            </a:r>
            <a:r>
              <a:rPr lang="nl-BE" sz="2400" dirty="0" err="1" smtClean="0"/>
              <a:t>Observation</a:t>
            </a:r>
            <a:r>
              <a:rPr lang="nl-BE" sz="2400" dirty="0" smtClean="0"/>
              <a:t> system is </a:t>
            </a:r>
            <a:r>
              <a:rPr lang="nl-BE" sz="2400" dirty="0" err="1" smtClean="0"/>
              <a:t>followed</a:t>
            </a:r>
            <a:r>
              <a:rPr lang="nl-BE" sz="2400" dirty="0" smtClean="0"/>
              <a:t> </a:t>
            </a:r>
            <a:br>
              <a:rPr lang="nl-BE" sz="2400" dirty="0" smtClean="0"/>
            </a:br>
            <a:r>
              <a:rPr lang="nl-BE" sz="2400" dirty="0" smtClean="0"/>
              <a:t>   </a:t>
            </a:r>
            <a:r>
              <a:rPr lang="nl-BE" sz="2400" dirty="0" err="1" smtClean="0"/>
              <a:t>with</a:t>
            </a:r>
            <a:r>
              <a:rPr lang="nl-BE" sz="2400" dirty="0" smtClean="0"/>
              <a:t> as </a:t>
            </a:r>
            <a:r>
              <a:rPr lang="nl-BE" sz="2400" dirty="0" err="1" smtClean="0"/>
              <a:t>much</a:t>
            </a:r>
            <a:r>
              <a:rPr lang="nl-BE" sz="2400" dirty="0" smtClean="0"/>
              <a:t> </a:t>
            </a:r>
            <a:r>
              <a:rPr lang="nl-BE" sz="2400" dirty="0" err="1" smtClean="0"/>
              <a:t>criticism</a:t>
            </a:r>
            <a:r>
              <a:rPr lang="nl-BE" sz="2400" dirty="0" smtClean="0"/>
              <a:t>/</a:t>
            </a:r>
            <a:r>
              <a:rPr lang="nl-BE" sz="2400" dirty="0" err="1" smtClean="0"/>
              <a:t>suspicion</a:t>
            </a:r>
            <a:r>
              <a:rPr lang="nl-BE" sz="2400" dirty="0" smtClean="0"/>
              <a:t> as SPOT-VGT.</a:t>
            </a:r>
          </a:p>
          <a:p>
            <a:pPr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dirty="0" smtClean="0"/>
              <a:t> </a:t>
            </a:r>
            <a:r>
              <a:rPr lang="nl-BE" sz="2400" dirty="0" err="1" smtClean="0"/>
              <a:t>Let’s</a:t>
            </a:r>
            <a:r>
              <a:rPr lang="nl-BE" sz="2400" dirty="0" smtClean="0"/>
              <a:t> do the </a:t>
            </a:r>
            <a:r>
              <a:rPr lang="nl-BE" sz="2400" dirty="0" err="1" smtClean="0"/>
              <a:t>same</a:t>
            </a:r>
            <a:r>
              <a:rPr lang="nl-BE" sz="2400" dirty="0" smtClean="0"/>
              <a:t> </a:t>
            </a:r>
            <a:r>
              <a:rPr lang="nl-BE" sz="2400" dirty="0" err="1" smtClean="0"/>
              <a:t>for</a:t>
            </a:r>
            <a:r>
              <a:rPr lang="nl-BE" sz="2400" dirty="0" smtClean="0"/>
              <a:t> all the </a:t>
            </a:r>
            <a:r>
              <a:rPr lang="nl-BE" sz="2400" dirty="0" err="1" smtClean="0"/>
              <a:t>others</a:t>
            </a:r>
            <a:r>
              <a:rPr lang="nl-BE" sz="2400" dirty="0" smtClean="0"/>
              <a:t> (MODIS, NOAA</a:t>
            </a:r>
            <a:r>
              <a:rPr lang="nl-BE" sz="2400" dirty="0" smtClean="0"/>
              <a:t>,…).</a:t>
            </a:r>
            <a:endParaRPr lang="nl-BE" sz="2400" dirty="0" smtClean="0"/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SPOT-VGT (T4/T8</a:t>
            </a:r>
            <a:r>
              <a:rPr lang="nl-BE" sz="2400" b="1" dirty="0" smtClean="0"/>
              <a:t>):	General </a:t>
            </a:r>
            <a:r>
              <a:rPr lang="nl-BE" sz="2400" b="1" dirty="0" err="1" smtClean="0"/>
              <a:t>remarks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932040" y="548680"/>
            <a:ext cx="3995936" cy="6401753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latin typeface="+mn-lt"/>
              </a:rPr>
              <a:t>  Status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Fully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operational</a:t>
            </a:r>
            <a:endParaRPr lang="nl-BE" sz="22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No major </a:t>
            </a:r>
            <a:r>
              <a:rPr lang="nl-BE" sz="2200" dirty="0" err="1" smtClean="0">
                <a:latin typeface="+mn-lt"/>
              </a:rPr>
              <a:t>problems</a:t>
            </a:r>
            <a:endParaRPr lang="nl-BE" sz="22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NOAA-20 ???   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nl-BE" sz="2200" dirty="0" smtClean="0">
                <a:latin typeface="+mn-lt"/>
              </a:rPr>
              <a:t>  </a:t>
            </a:r>
            <a:r>
              <a:rPr lang="nl-BE" sz="2200" b="1" dirty="0" err="1" smtClean="0">
                <a:latin typeface="+mn-lt"/>
              </a:rPr>
              <a:t>Products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 smtClean="0">
                <a:latin typeface="+mn-lt"/>
              </a:rPr>
              <a:t>table</a:t>
            </a:r>
            <a:r>
              <a:rPr lang="nl-BE" sz="2200" b="1" dirty="0" smtClean="0">
                <a:latin typeface="+mn-lt"/>
              </a:rPr>
              <a:t> (</a:t>
            </a:r>
            <a:r>
              <a:rPr lang="nl-BE" sz="2200" b="1" dirty="0" err="1" smtClean="0">
                <a:latin typeface="+mn-lt"/>
              </a:rPr>
              <a:t>no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 smtClean="0">
                <a:latin typeface="+mn-lt"/>
              </a:rPr>
              <a:t>changes</a:t>
            </a:r>
            <a:r>
              <a:rPr lang="nl-BE" sz="2200" b="1" dirty="0" smtClean="0">
                <a:latin typeface="+mn-lt"/>
              </a:rPr>
              <a:t>)</a:t>
            </a:r>
            <a:endParaRPr lang="en-GB" sz="2200" b="1" dirty="0" smtClean="0">
              <a:latin typeface="+mn-lt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Not included: </a:t>
            </a:r>
            <a:r>
              <a:rPr lang="en-GB" sz="2200" dirty="0" err="1" smtClean="0">
                <a:latin typeface="+mn-lt"/>
              </a:rPr>
              <a:t>ISOclus</a:t>
            </a:r>
            <a:r>
              <a:rPr lang="en-GB" sz="2200" dirty="0" smtClean="0">
                <a:latin typeface="+mn-lt"/>
              </a:rPr>
              <a:t>, </a:t>
            </a:r>
            <a:r>
              <a:rPr lang="en-GB" sz="2200" dirty="0" err="1" smtClean="0">
                <a:latin typeface="+mn-lt"/>
              </a:rPr>
              <a:t>simili</a:t>
            </a:r>
            <a:endParaRPr lang="en-GB" sz="2200" dirty="0" smtClean="0">
              <a:latin typeface="+mn-lt"/>
            </a:endParaRP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Series starts in </a:t>
            </a:r>
            <a:r>
              <a:rPr lang="en-GB" sz="2200" u="sng" dirty="0" smtClean="0">
                <a:latin typeface="+mn-lt"/>
              </a:rPr>
              <a:t>August 1981</a:t>
            </a: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6 “crucial” variables: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non-smoothed </a:t>
            </a:r>
            <a:br>
              <a:rPr lang="en-GB" sz="2200" dirty="0" smtClean="0">
                <a:latin typeface="+mn-lt"/>
              </a:rPr>
            </a:br>
            <a:r>
              <a:rPr lang="en-GB" sz="2200" dirty="0" smtClean="0">
                <a:latin typeface="+mn-lt"/>
              </a:rPr>
              <a:t>  </a:t>
            </a:r>
            <a:r>
              <a:rPr lang="en-GB" sz="2200" dirty="0" err="1" smtClean="0">
                <a:latin typeface="+mn-lt"/>
              </a:rPr>
              <a:t>i</a:t>
            </a:r>
            <a:r>
              <a:rPr lang="en-GB" sz="2200" dirty="0" smtClean="0">
                <a:latin typeface="+mn-lt"/>
              </a:rPr>
              <a:t>-NDVI, a-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r>
              <a:rPr lang="en-GB" sz="2200" dirty="0" smtClean="0">
                <a:latin typeface="+mn-lt"/>
              </a:rPr>
              <a:t>, t-LST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smoothed </a:t>
            </a:r>
            <a:br>
              <a:rPr lang="en-GB" sz="2200" dirty="0" smtClean="0">
                <a:latin typeface="+mn-lt"/>
              </a:rPr>
            </a:br>
            <a:r>
              <a:rPr lang="en-GB" sz="2200" dirty="0" smtClean="0">
                <a:latin typeface="+mn-lt"/>
              </a:rPr>
              <a:t>  k-NDVI, b-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r>
              <a:rPr lang="en-GB" sz="2200" dirty="0" smtClean="0">
                <a:latin typeface="+mn-lt"/>
              </a:rPr>
              <a:t>, y-DMP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Historical Year based on </a:t>
            </a:r>
            <a:br>
              <a:rPr lang="en-GB" sz="2200" dirty="0" smtClean="0">
                <a:latin typeface="+mn-lt"/>
              </a:rPr>
            </a:br>
            <a:r>
              <a:rPr lang="en-GB" sz="2200" dirty="0" smtClean="0">
                <a:latin typeface="+mn-lt"/>
              </a:rPr>
              <a:t>  </a:t>
            </a:r>
            <a:r>
              <a:rPr lang="en-GB" sz="2200" u="sng" dirty="0" smtClean="0">
                <a:latin typeface="+mn-lt"/>
              </a:rPr>
              <a:t>1982-2010</a:t>
            </a:r>
            <a:r>
              <a:rPr lang="en-GB" sz="2200" dirty="0" smtClean="0">
                <a:latin typeface="+mn-lt"/>
              </a:rPr>
              <a:t> (29 years)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RUM for 2 regions (ADM/MET)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 June: Full </a:t>
            </a:r>
            <a:r>
              <a:rPr lang="nl-BE" sz="2200" b="1" dirty="0" err="1" smtClean="0">
                <a:solidFill>
                  <a:srgbClr val="FF0000"/>
                </a:solidFill>
                <a:latin typeface="+mn-lt"/>
              </a:rPr>
              <a:t>archive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 (2 TB) sent to </a:t>
            </a:r>
            <a:br>
              <a:rPr lang="nl-BE" sz="2200" b="1" dirty="0" smtClean="0">
                <a:solidFill>
                  <a:srgbClr val="FF0000"/>
                </a:solidFill>
                <a:latin typeface="+mn-lt"/>
              </a:rPr>
            </a:b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   </a:t>
            </a:r>
            <a:r>
              <a:rPr lang="nl-BE" sz="2200" b="1" dirty="0" err="1" smtClean="0">
                <a:solidFill>
                  <a:srgbClr val="FF0000"/>
                </a:solidFill>
                <a:latin typeface="+mn-lt"/>
              </a:rPr>
              <a:t>BOKU-Vienna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 (Anja Klisch)</a:t>
            </a:r>
            <a:endParaRPr lang="en-GB" sz="2200" b="1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75453"/>
            <a:ext cx="4464496" cy="6737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4922515" y="116632"/>
            <a:ext cx="4070548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err="1" smtClean="0">
                <a:latin typeface="+mn-lt"/>
              </a:rPr>
              <a:t>European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smtClean="0"/>
              <a:t>NOAA-AVHRR </a:t>
            </a:r>
            <a:r>
              <a:rPr lang="nl-BE" sz="2400" b="1" dirty="0" smtClean="0">
                <a:latin typeface="+mn-lt"/>
              </a:rPr>
              <a:t>(T3)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err="1" smtClean="0"/>
              <a:t>European</a:t>
            </a:r>
            <a:r>
              <a:rPr lang="nl-BE" sz="2400" b="1" dirty="0" smtClean="0">
                <a:latin typeface="+mn-lt"/>
              </a:rPr>
              <a:t> NOAA-AVHRR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T3):</a:t>
            </a:r>
            <a:r>
              <a:rPr lang="nl-BE" sz="2400" b="1" dirty="0" smtClean="0"/>
              <a:t>   Update of </a:t>
            </a:r>
            <a:r>
              <a:rPr lang="nl-BE" sz="2400" b="1" dirty="0" err="1" smtClean="0"/>
              <a:t>Historical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Year</a:t>
            </a:r>
            <a:r>
              <a:rPr lang="nl-BE" sz="2400" b="1" dirty="0" smtClean="0"/>
              <a:t> (1999-2012)</a:t>
            </a:r>
            <a:endParaRPr lang="nl-BE" sz="2400" b="1" dirty="0" smtClean="0">
              <a:latin typeface="+mn-lt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66972" y="548680"/>
            <a:ext cx="8425508" cy="707886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dirty="0" smtClean="0"/>
              <a:t>		      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 24 (End August)      </a:t>
            </a:r>
            <a:r>
              <a:rPr lang="nl-BE" sz="2000" b="1" dirty="0" err="1" smtClean="0"/>
              <a:t>Dekad</a:t>
            </a:r>
            <a:r>
              <a:rPr lang="nl-BE" sz="2000" b="1" dirty="0" smtClean="0"/>
              <a:t> 25 (</a:t>
            </a:r>
            <a:r>
              <a:rPr lang="nl-BE" sz="2000" b="1" dirty="0" err="1" smtClean="0"/>
              <a:t>Early</a:t>
            </a:r>
            <a:r>
              <a:rPr lang="nl-BE" sz="2000" b="1" dirty="0" smtClean="0"/>
              <a:t> September)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r>
              <a:rPr lang="nl-BE" sz="2000" b="1" i="1" dirty="0" smtClean="0"/>
              <a:t>	   		31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1982-2012	        29 </a:t>
            </a:r>
            <a:r>
              <a:rPr lang="nl-BE" sz="2000" b="1" i="1" dirty="0" err="1" smtClean="0"/>
              <a:t>Years</a:t>
            </a:r>
            <a:r>
              <a:rPr lang="nl-BE" sz="2000" b="1" i="1" dirty="0" smtClean="0"/>
              <a:t> 1982-2010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107504" y="1700808"/>
            <a:ext cx="1512168" cy="1308050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err="1" smtClean="0"/>
              <a:t>Good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err="1" smtClean="0"/>
              <a:t>observations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over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31/29 </a:t>
            </a:r>
            <a:r>
              <a:rPr lang="nl-BE" sz="1600" b="1" i="1" dirty="0" err="1" smtClean="0"/>
              <a:t>years</a:t>
            </a:r>
            <a:endParaRPr lang="nl-BE" sz="1600" b="1" i="1" dirty="0" smtClean="0"/>
          </a:p>
        </p:txBody>
      </p: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755576" y="4711496"/>
            <a:ext cx="864096" cy="661720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r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1600" b="1" i="1" dirty="0" err="1" smtClean="0"/>
              <a:t>Mean</a:t>
            </a:r>
            <a:r>
              <a:rPr lang="nl-BE" sz="1600" b="1" i="1" dirty="0" smtClean="0"/>
              <a:t> </a:t>
            </a:r>
          </a:p>
          <a:p>
            <a:pPr marL="457200" indent="-457200" algn="r">
              <a:lnSpc>
                <a:spcPct val="100000"/>
              </a:lnSpc>
              <a:spcBef>
                <a:spcPts val="600"/>
              </a:spcBef>
              <a:tabLst>
                <a:tab pos="984250" algn="l"/>
              </a:tabLst>
            </a:pPr>
            <a:r>
              <a:rPr lang="nl-BE" sz="1600" b="1" i="1" dirty="0" smtClean="0"/>
              <a:t>NDVI</a:t>
            </a:r>
          </a:p>
        </p:txBody>
      </p:sp>
      <p:pic>
        <p:nvPicPr>
          <p:cNvPr id="3074" name="Picture 2" descr="C:\DOC\PROJECTEN\MO3\01_Evol\12_10_Interim5\3_PPT\at6124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1268760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75" name="Picture 3" descr="C:\DOC\PROJECTEN\MO3\01_Evol\12_10_Interim5\3_PPT\at6125i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0072" y="1268760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3076" name="Picture 4" descr="C:\DOC\PROJECTEN\MO3\01_Evol\12_10_Interim5\3_PPT\at6224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4005064"/>
            <a:ext cx="3368671" cy="2520000"/>
          </a:xfrm>
          <a:prstGeom prst="rect">
            <a:avLst/>
          </a:prstGeom>
          <a:noFill/>
        </p:spPr>
      </p:pic>
      <p:pic>
        <p:nvPicPr>
          <p:cNvPr id="3077" name="Picture 5" descr="C:\DOC\PROJECTEN\MO3\01_Evol\12_10_Interim5\3_PPT\at6225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2" y="4005064"/>
            <a:ext cx="3368671" cy="2520000"/>
          </a:xfrm>
          <a:prstGeom prst="rect">
            <a:avLst/>
          </a:prstGeom>
          <a:noFill/>
        </p:spPr>
      </p:pic>
      <p:pic>
        <p:nvPicPr>
          <p:cNvPr id="14" name="Picture 4" descr="C:\DOC\PROJECTEN\MO3\01_Evol\12_10_Interim5\3_PPT\at6224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3966964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5" descr="C:\DOC\PROJECTEN\MO3\01_Evol\12_10_Interim5\3_PPT\at6225i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20072" y="3976489"/>
            <a:ext cx="3368671" cy="25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:\DOC\PROJECTEN\MO3\01_Evol\10_10_Interim3\1_Report\FIG\OGD\ot1025i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" y="2824361"/>
            <a:ext cx="4320000" cy="1785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427984" y="67965"/>
            <a:ext cx="4536504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499992" y="764704"/>
            <a:ext cx="4392488" cy="590931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i="1" dirty="0" smtClean="0">
                <a:latin typeface="+mn-lt"/>
              </a:rPr>
              <a:t>NB:  Series starts in </a:t>
            </a:r>
            <a:r>
              <a:rPr lang="nl-BE" sz="2000" b="1" i="1" dirty="0" err="1" smtClean="0">
                <a:latin typeface="+mn-lt"/>
              </a:rPr>
              <a:t>dekad</a:t>
            </a:r>
            <a:r>
              <a:rPr lang="nl-BE" sz="2000" b="1" i="1" dirty="0" smtClean="0">
                <a:latin typeface="+mn-lt"/>
              </a:rPr>
              <a:t> 8 of 2007 </a:t>
            </a:r>
            <a:br>
              <a:rPr lang="nl-BE" sz="2000" b="1" i="1" dirty="0" smtClean="0">
                <a:latin typeface="+mn-lt"/>
              </a:rPr>
            </a:br>
            <a:r>
              <a:rPr lang="nl-BE" sz="2000" b="1" i="1" dirty="0" smtClean="0">
                <a:latin typeface="+mn-lt"/>
              </a:rPr>
              <a:t>(</a:t>
            </a:r>
            <a:r>
              <a:rPr lang="nl-BE" sz="2000" b="1" i="1" dirty="0" err="1" smtClean="0">
                <a:latin typeface="+mn-lt"/>
              </a:rPr>
              <a:t>so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today</a:t>
            </a:r>
            <a:r>
              <a:rPr lang="nl-BE" sz="2000" b="1" i="1" dirty="0" smtClean="0">
                <a:latin typeface="+mn-lt"/>
              </a:rPr>
              <a:t> &gt; </a:t>
            </a:r>
            <a:r>
              <a:rPr lang="nl-BE" sz="2000" b="1" i="1" dirty="0" err="1" smtClean="0">
                <a:latin typeface="+mn-lt"/>
              </a:rPr>
              <a:t>six</a:t>
            </a:r>
            <a:r>
              <a:rPr lang="nl-BE" sz="2000" b="1" i="1" dirty="0" smtClean="0">
                <a:latin typeface="+mn-lt"/>
              </a:rPr>
              <a:t> </a:t>
            </a:r>
            <a:r>
              <a:rPr lang="nl-BE" sz="2000" b="1" i="1" dirty="0" err="1" smtClean="0">
                <a:latin typeface="+mn-lt"/>
              </a:rPr>
              <a:t>years</a:t>
            </a:r>
            <a:r>
              <a:rPr lang="nl-BE" sz="2000" b="1" i="1" dirty="0" smtClean="0">
                <a:latin typeface="+mn-lt"/>
              </a:rPr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" y="47625"/>
            <a:ext cx="3942316" cy="274166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625" y="4653197"/>
            <a:ext cx="2880000" cy="21667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77269" y="1529407"/>
            <a:ext cx="6831235" cy="529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id:image005.png@01CCD1F9.1DEC5070"/>
          <p:cNvPicPr>
            <a:picLocks noChangeAspect="1"/>
          </p:cNvPicPr>
          <p:nvPr/>
        </p:nvPicPr>
        <p:blipFill>
          <a:blip r:embed="rId3" r:link="rId4" cstate="print"/>
          <a:srcRect/>
          <a:stretch>
            <a:fillRect/>
          </a:stretch>
        </p:blipFill>
        <p:spPr bwMode="auto">
          <a:xfrm>
            <a:off x="4860032" y="692696"/>
            <a:ext cx="3785895" cy="21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T5/T8):		</a:t>
            </a:r>
            <a:r>
              <a:rPr lang="nl-BE" sz="2400" b="1" dirty="0" smtClean="0"/>
              <a:t>MARSOP DB &amp; Viewer</a:t>
            </a:r>
            <a:endParaRPr lang="nl-BE" sz="2400" b="1" dirty="0" smtClean="0">
              <a:latin typeface="+mn-lt"/>
            </a:endParaRPr>
          </a:p>
        </p:txBody>
      </p:sp>
      <p:pic>
        <p:nvPicPr>
          <p:cNvPr id="4" name="Picture 3" descr="cid:image001.png@01CCD1F6.5D4E14E0"/>
          <p:cNvPicPr>
            <a:picLocks noChangeAspect="1"/>
          </p:cNvPicPr>
          <p:nvPr/>
        </p:nvPicPr>
        <p:blipFill>
          <a:blip r:embed="rId6" r:link="rId7" cstate="print"/>
          <a:srcRect/>
          <a:stretch>
            <a:fillRect/>
          </a:stretch>
        </p:blipFill>
        <p:spPr bwMode="auto">
          <a:xfrm>
            <a:off x="5148064" y="3573016"/>
            <a:ext cx="3851920" cy="282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cid:image003.png@01CCD1F7.24A37080"/>
          <p:cNvPicPr>
            <a:picLocks noChangeAspect="1"/>
          </p:cNvPicPr>
          <p:nvPr/>
        </p:nvPicPr>
        <p:blipFill>
          <a:blip r:embed="rId8" r:link="rId9" cstate="print"/>
          <a:srcRect/>
          <a:stretch>
            <a:fillRect/>
          </a:stretch>
        </p:blipFill>
        <p:spPr bwMode="auto">
          <a:xfrm>
            <a:off x="107504" y="620688"/>
            <a:ext cx="5045551" cy="244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id:image004.png@01CCD1F7.A1D50000"/>
          <p:cNvPicPr/>
          <p:nvPr/>
        </p:nvPicPr>
        <p:blipFill>
          <a:blip r:embed="rId10" r:link="rId11" cstate="print"/>
          <a:srcRect/>
          <a:stretch>
            <a:fillRect/>
          </a:stretch>
        </p:blipFill>
        <p:spPr bwMode="auto">
          <a:xfrm>
            <a:off x="69404" y="3140968"/>
            <a:ext cx="5031472" cy="3577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34963" y="779562"/>
            <a:ext cx="2520000" cy="3437292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  <a:headEnd/>
            <a:tailEnd/>
          </a:ln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90850"/>
            <a:ext cx="8823076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 MANAGEMENT:	Reports of MARSOP3 – Lot II</a:t>
            </a:r>
          </a:p>
        </p:txBody>
      </p:sp>
      <p:pic>
        <p:nvPicPr>
          <p:cNvPr id="7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3429001"/>
            <a:ext cx="1872000" cy="2646535"/>
          </a:xfrm>
          <a:prstGeom prst="rect">
            <a:avLst/>
          </a:prstGeom>
          <a:noFill/>
          <a:ln w="34925" algn="ctr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051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91680" y="3645024"/>
            <a:ext cx="1872000" cy="2702067"/>
          </a:xfrm>
          <a:prstGeom prst="rect">
            <a:avLst/>
          </a:prstGeom>
          <a:noFill/>
          <a:ln w="25400" algn="ctr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6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504" y="764704"/>
            <a:ext cx="1800000" cy="2329411"/>
          </a:xfrm>
          <a:prstGeom prst="rect">
            <a:avLst/>
          </a:prstGeom>
          <a:noFill/>
          <a:ln w="12700" algn="ctr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2050" name="Picture 2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91680" y="908720"/>
            <a:ext cx="1800000" cy="2308302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72033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059832" y="1052736"/>
            <a:ext cx="1800000" cy="24199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427984" y="1124744"/>
            <a:ext cx="1800000" cy="256454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Oval 10"/>
          <p:cNvSpPr/>
          <p:nvPr/>
        </p:nvSpPr>
        <p:spPr>
          <a:xfrm>
            <a:off x="7011027" y="2795786"/>
            <a:ext cx="1440160" cy="5760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987824" y="3789040"/>
            <a:ext cx="1872000" cy="2510457"/>
          </a:xfrm>
          <a:prstGeom prst="rect">
            <a:avLst/>
          </a:prstGeom>
          <a:noFill/>
          <a:ln w="38100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355976" y="4077072"/>
            <a:ext cx="1872000" cy="2562742"/>
          </a:xfrm>
          <a:prstGeom prst="rect">
            <a:avLst/>
          </a:prstGeom>
          <a:noFill/>
          <a:ln w="31750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6305525" y="4653136"/>
            <a:ext cx="2730972" cy="1375761"/>
          </a:xfrm>
          <a:prstGeom prst="rect">
            <a:avLst/>
          </a:prstGeom>
          <a:solidFill>
            <a:srgbClr val="FF0000"/>
          </a:solidFill>
          <a:ln w="12700" algn="ctr">
            <a:noFill/>
            <a:miter lim="800000"/>
            <a:headEnd/>
            <a:tailEnd/>
          </a:ln>
        </p:spPr>
        <p:txBody>
          <a:bodyPr wrap="square" lIns="36000" rIns="36000">
            <a:spAutoFit/>
          </a:bodyPr>
          <a:lstStyle/>
          <a:p>
            <a:pPr marL="457200" indent="-45720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984250" algn="l"/>
              </a:tabLst>
            </a:pPr>
            <a:r>
              <a:rPr lang="nl-BE" sz="1800" b="1" i="1" dirty="0" smtClean="0"/>
              <a:t>  </a:t>
            </a:r>
            <a:r>
              <a:rPr lang="nl-BE" sz="1800" b="1" i="1" dirty="0" err="1" smtClean="0"/>
              <a:t>Remarks</a:t>
            </a:r>
            <a:r>
              <a:rPr lang="nl-BE" sz="1800" b="1" i="1" dirty="0" smtClean="0"/>
              <a:t>:</a:t>
            </a:r>
          </a:p>
          <a:p>
            <a:pPr marL="457200" indent="-457200" algn="l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tabLst>
                <a:tab pos="984250" algn="l"/>
              </a:tabLst>
            </a:pPr>
            <a:r>
              <a:rPr lang="nl-BE" sz="1800" b="1" i="1" dirty="0" smtClean="0"/>
              <a:t>- </a:t>
            </a:r>
            <a:r>
              <a:rPr lang="nl-BE" sz="1800" b="1" i="1" dirty="0" err="1" smtClean="0"/>
              <a:t>Final</a:t>
            </a:r>
            <a:r>
              <a:rPr lang="nl-BE" sz="1800" b="1" i="1" dirty="0" smtClean="0"/>
              <a:t>  &gt; Interim reports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tabLst>
                <a:tab pos="984250" algn="l"/>
              </a:tabLst>
            </a:pPr>
            <a:r>
              <a:rPr lang="nl-BE" sz="1800" b="1" i="1" dirty="0" smtClean="0"/>
              <a:t>- JRC </a:t>
            </a:r>
            <a:r>
              <a:rPr lang="nl-BE" sz="1800" b="1" i="1" dirty="0" err="1" smtClean="0"/>
              <a:t>asked</a:t>
            </a:r>
            <a:r>
              <a:rPr lang="nl-BE" sz="1800" b="1" i="1" dirty="0" smtClean="0"/>
              <a:t> </a:t>
            </a:r>
            <a:r>
              <a:rPr lang="nl-BE" sz="1800" b="1" i="1" dirty="0" err="1" smtClean="0"/>
              <a:t>for</a:t>
            </a:r>
            <a:r>
              <a:rPr lang="nl-BE" sz="1800" b="1" i="1" dirty="0" smtClean="0"/>
              <a:t> more </a:t>
            </a:r>
          </a:p>
          <a:p>
            <a:pPr marL="457200" indent="-457200" algn="l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tabLst>
                <a:tab pos="984250" algn="l"/>
              </a:tabLst>
            </a:pPr>
            <a:r>
              <a:rPr lang="nl-BE" sz="1800" b="1" i="1" dirty="0" smtClean="0"/>
              <a:t>  </a:t>
            </a:r>
            <a:r>
              <a:rPr lang="nl-BE" sz="1800" b="1" i="1" dirty="0" err="1" smtClean="0"/>
              <a:t>concise</a:t>
            </a:r>
            <a:r>
              <a:rPr lang="nl-BE" sz="1800" b="1" i="1" dirty="0" smtClean="0"/>
              <a:t> reports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23850" y="764704"/>
            <a:ext cx="8569325" cy="1323439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 algn="ctr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i="1" dirty="0">
                <a:latin typeface="Arial" charset="0"/>
              </a:rPr>
              <a:t>NDVI-S10 </a:t>
            </a:r>
            <a:r>
              <a:rPr lang="nl-BE" sz="2000" b="1" i="1" dirty="0" err="1">
                <a:latin typeface="Arial" charset="0"/>
              </a:rPr>
              <a:t>for</a:t>
            </a:r>
            <a:r>
              <a:rPr lang="nl-BE" sz="2000" b="1" i="1" dirty="0">
                <a:latin typeface="Arial" charset="0"/>
              </a:rPr>
              <a:t> </a:t>
            </a:r>
            <a:r>
              <a:rPr lang="nl-BE" sz="2000" b="1" i="1" dirty="0" err="1">
                <a:latin typeface="Arial" charset="0"/>
              </a:rPr>
              <a:t>Dekad</a:t>
            </a:r>
            <a:r>
              <a:rPr lang="nl-BE" sz="2000" b="1" i="1" dirty="0">
                <a:latin typeface="Arial" charset="0"/>
              </a:rPr>
              <a:t> 1 of September 2008</a:t>
            </a:r>
          </a:p>
          <a:p>
            <a:pPr marL="457200" indent="-457200" algn="ctr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i="1" dirty="0" err="1">
                <a:latin typeface="Arial" charset="0"/>
              </a:rPr>
              <a:t>Remapped</a:t>
            </a:r>
            <a:r>
              <a:rPr lang="nl-BE" sz="2000" i="1" dirty="0">
                <a:latin typeface="Arial" charset="0"/>
              </a:rPr>
              <a:t> to INSPIRE-LAEA (1km)</a:t>
            </a:r>
          </a:p>
          <a:p>
            <a:pPr marL="457200" indent="-457200" algn="ctr">
              <a:lnSpc>
                <a:spcPct val="14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dirty="0" smtClean="0">
                <a:latin typeface="Arial" charset="0"/>
              </a:rPr>
              <a:t>NOAA-AVHRR (</a:t>
            </a:r>
            <a:r>
              <a:rPr lang="nl-BE" sz="2000" b="1" dirty="0" err="1" smtClean="0">
                <a:latin typeface="Arial" charset="0"/>
              </a:rPr>
              <a:t>noon</a:t>
            </a:r>
            <a:r>
              <a:rPr lang="nl-BE" sz="2000" b="1" dirty="0" smtClean="0">
                <a:latin typeface="Arial" charset="0"/>
              </a:rPr>
              <a:t>)      </a:t>
            </a:r>
            <a:r>
              <a:rPr lang="nl-BE" sz="2000" b="1" dirty="0">
                <a:latin typeface="Arial" charset="0"/>
              </a:rPr>
              <a:t>	</a:t>
            </a:r>
            <a:r>
              <a:rPr lang="nl-BE" sz="2000" b="1" dirty="0" smtClean="0">
                <a:latin typeface="Arial" charset="0"/>
              </a:rPr>
              <a:t>METOP-AVHRR (</a:t>
            </a:r>
            <a:r>
              <a:rPr lang="nl-BE" sz="2000" b="1" dirty="0" err="1" smtClean="0">
                <a:latin typeface="Arial" charset="0"/>
              </a:rPr>
              <a:t>morning</a:t>
            </a:r>
            <a:r>
              <a:rPr lang="nl-BE" sz="2000" b="1" dirty="0" smtClean="0">
                <a:latin typeface="Arial" charset="0"/>
              </a:rPr>
              <a:t>)</a:t>
            </a:r>
            <a:endParaRPr lang="nl-BE" sz="2000" b="1" dirty="0">
              <a:latin typeface="Arial" charset="0"/>
            </a:endParaRPr>
          </a:p>
        </p:txBody>
      </p:sp>
      <p:pic>
        <p:nvPicPr>
          <p:cNvPr id="8" name="Picture 7" descr="EUR_at1020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1520" y="2160151"/>
            <a:ext cx="4235372" cy="3168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EUR_ot1020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2160636"/>
            <a:ext cx="4234724" cy="31678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11560" y="5517232"/>
            <a:ext cx="7776864" cy="96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000" i="1" dirty="0" smtClean="0"/>
              <a:t>  MARSOP: </a:t>
            </a:r>
          </a:p>
          <a:p>
            <a:pPr algn="l">
              <a:buFont typeface="Arial" pitchFamily="34" charset="0"/>
              <a:buChar char="•"/>
            </a:pPr>
            <a:r>
              <a:rPr lang="nl-BE" sz="2000" i="1" dirty="0" smtClean="0"/>
              <a:t> </a:t>
            </a:r>
            <a:r>
              <a:rPr lang="nl-BE" sz="2000" i="1" dirty="0" err="1" smtClean="0"/>
              <a:t>Archive</a:t>
            </a:r>
            <a:r>
              <a:rPr lang="nl-BE" sz="2000" i="1" dirty="0" smtClean="0"/>
              <a:t> of NOAA-AVHRR over </a:t>
            </a:r>
            <a:r>
              <a:rPr lang="nl-BE" sz="2000" i="1" dirty="0" err="1" smtClean="0"/>
              <a:t>Europe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since</a:t>
            </a:r>
            <a:r>
              <a:rPr lang="nl-BE" sz="2000" i="1" dirty="0" smtClean="0"/>
              <a:t> 1981</a:t>
            </a:r>
          </a:p>
          <a:p>
            <a:pPr algn="l">
              <a:buFont typeface="Arial" pitchFamily="34" charset="0"/>
              <a:buChar char="•"/>
            </a:pPr>
            <a:r>
              <a:rPr lang="nl-BE" sz="2000" i="1" dirty="0" smtClean="0"/>
              <a:t> </a:t>
            </a:r>
            <a:r>
              <a:rPr lang="nl-BE" sz="2000" b="1" i="1" dirty="0" smtClean="0"/>
              <a:t>METOP-AVHRR (</a:t>
            </a:r>
            <a:r>
              <a:rPr lang="nl-BE" sz="2000" b="1" i="1" dirty="0" err="1" smtClean="0"/>
              <a:t>since</a:t>
            </a:r>
            <a:r>
              <a:rPr lang="nl-BE" sz="2000" b="1" i="1" dirty="0" smtClean="0"/>
              <a:t> 2007) is </a:t>
            </a:r>
            <a:r>
              <a:rPr lang="nl-BE" sz="2000" b="1" i="1" dirty="0" err="1" smtClean="0"/>
              <a:t>systematically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better</a:t>
            </a:r>
            <a:endParaRPr lang="en-GB" sz="2000" b="1" i="1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T5/T8):	</a:t>
            </a:r>
            <a:r>
              <a:rPr lang="nl-BE" sz="2400" b="1" dirty="0" err="1" smtClean="0"/>
              <a:t>Comparison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with</a:t>
            </a:r>
            <a:r>
              <a:rPr lang="nl-BE" sz="2400" b="1" dirty="0" smtClean="0"/>
              <a:t> NOAA-AVHRR    NDVI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T5/T8):	</a:t>
            </a:r>
            <a:r>
              <a:rPr lang="nl-BE" sz="2400" b="1" dirty="0" err="1" smtClean="0"/>
              <a:t>Comparison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with</a:t>
            </a:r>
            <a:r>
              <a:rPr lang="nl-BE" sz="2400" b="1" dirty="0" smtClean="0"/>
              <a:t> NOAA-AVHRR    NDVI</a:t>
            </a:r>
            <a:endParaRPr lang="nl-BE" sz="2400" b="1" dirty="0" smtClean="0">
              <a:latin typeface="+mn-lt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1124744"/>
            <a:ext cx="8263057" cy="4917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T5/T8):	</a:t>
            </a:r>
            <a:r>
              <a:rPr lang="nl-BE" sz="2400" b="1" dirty="0" err="1" smtClean="0">
                <a:latin typeface="+mn-lt"/>
              </a:rPr>
              <a:t>Comparison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with</a:t>
            </a:r>
            <a:r>
              <a:rPr lang="nl-BE" sz="2400" b="1" dirty="0" smtClean="0">
                <a:latin typeface="+mn-lt"/>
              </a:rPr>
              <a:t> SPOT-VGT (Aug.2011)</a:t>
            </a:r>
          </a:p>
        </p:txBody>
      </p:sp>
      <p:pic>
        <p:nvPicPr>
          <p:cNvPr id="10" name="Picture 2" descr="C:\DOC\PROJECTEN\MO3\01_Evol\11_10_Interim4\VGT_MET_NDV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056" y="2507754"/>
            <a:ext cx="3672408" cy="37127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5" name="Picture 14" descr="C:\DOC\PROJECTEN\MO3\01_Evol\10_10_Interim3\1_Report\FIG\OGD\ot1025i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7496" y="707554"/>
            <a:ext cx="4153188" cy="17167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4607496" y="2507754"/>
            <a:ext cx="4680520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pitchFamily="2" charset="-122"/>
              </a:rPr>
              <a:t>  Method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Samples from paired S10-observations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From 12 global S10 of year 2009/2010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b="1" dirty="0" smtClean="0">
                <a:ea typeface="SimSun" pitchFamily="2" charset="-122"/>
              </a:rPr>
              <a:t> Both of same registration day!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</a:t>
            </a:r>
            <a:r>
              <a:rPr lang="en-US" altLang="zh-CN" sz="1800" b="1" dirty="0" smtClean="0">
                <a:ea typeface="SimSun" pitchFamily="2" charset="-122"/>
              </a:rPr>
              <a:t>Both absolutely </a:t>
            </a:r>
            <a:r>
              <a:rPr lang="en-US" altLang="zh-CN" sz="1800" b="1" dirty="0" err="1" smtClean="0">
                <a:ea typeface="SimSun" pitchFamily="2" charset="-122"/>
              </a:rPr>
              <a:t>cloudfree</a:t>
            </a:r>
            <a:r>
              <a:rPr lang="en-US" altLang="zh-CN" sz="1800" b="1" dirty="0" smtClean="0">
                <a:ea typeface="SimSun" pitchFamily="2" charset="-122"/>
              </a:rPr>
              <a:t>! 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b="1" dirty="0" smtClean="0">
                <a:ea typeface="SimSun" pitchFamily="2" charset="-122"/>
              </a:rPr>
              <a:t> </a:t>
            </a:r>
            <a:r>
              <a:rPr lang="en-US" altLang="zh-CN" sz="1800" b="1" dirty="0" smtClean="0">
                <a:solidFill>
                  <a:srgbClr val="00B050"/>
                </a:solidFill>
                <a:ea typeface="SimSun" pitchFamily="2" charset="-122"/>
              </a:rPr>
              <a:t>R² = 95%, Slope = 1.0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No improvement “per land cover class”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endParaRPr lang="en-US" altLang="zh-CN" sz="1800" b="1" dirty="0" smtClean="0">
              <a:ea typeface="SimSun" pitchFamily="2" charset="-122"/>
            </a:endParaRP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altLang="zh-CN" sz="1800" b="1" dirty="0" smtClean="0">
                <a:ea typeface="SimSun" pitchFamily="2" charset="-122"/>
              </a:rPr>
              <a:t>  Residuals due to: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METOP 1h earlier than VGT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Different geometries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Different spectral response</a:t>
            </a:r>
          </a:p>
          <a:p>
            <a:pPr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altLang="zh-CN" sz="1800" dirty="0" smtClean="0">
                <a:ea typeface="SimSun" pitchFamily="2" charset="-122"/>
              </a:rPr>
              <a:t> Etc.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07504" y="6324178"/>
            <a:ext cx="8892480" cy="338554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ctr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i="1" dirty="0" err="1" smtClean="0">
                <a:latin typeface="Arial" charset="0"/>
              </a:rPr>
              <a:t>Conclusion</a:t>
            </a:r>
            <a:r>
              <a:rPr lang="nl-BE" sz="2000" b="1" i="1" dirty="0" smtClean="0">
                <a:latin typeface="Arial" charset="0"/>
              </a:rPr>
              <a:t>: </a:t>
            </a:r>
            <a:r>
              <a:rPr lang="nl-BE" sz="2000" b="1" i="1" dirty="0" err="1" smtClean="0">
                <a:latin typeface="Arial" charset="0"/>
              </a:rPr>
              <a:t>if</a:t>
            </a:r>
            <a:r>
              <a:rPr lang="nl-BE" sz="2000" b="1" i="1" dirty="0" smtClean="0">
                <a:latin typeface="Arial" charset="0"/>
              </a:rPr>
              <a:t> SPOT-VGT </a:t>
            </a:r>
            <a:r>
              <a:rPr lang="nl-BE" sz="2000" b="1" i="1" dirty="0" err="1" smtClean="0">
                <a:latin typeface="Arial" charset="0"/>
              </a:rPr>
              <a:t>fails</a:t>
            </a:r>
            <a:r>
              <a:rPr lang="nl-BE" sz="2000" b="1" i="1" dirty="0" smtClean="0">
                <a:latin typeface="Arial" charset="0"/>
              </a:rPr>
              <a:t>, METOP is </a:t>
            </a:r>
            <a:r>
              <a:rPr lang="nl-BE" sz="2000" b="1" i="1" dirty="0" err="1" smtClean="0">
                <a:latin typeface="Arial" charset="0"/>
              </a:rPr>
              <a:t>directly</a:t>
            </a:r>
            <a:r>
              <a:rPr lang="nl-BE" sz="2000" b="1" i="1" dirty="0" smtClean="0">
                <a:latin typeface="Arial" charset="0"/>
              </a:rPr>
              <a:t> </a:t>
            </a:r>
            <a:r>
              <a:rPr lang="nl-BE" sz="2000" b="1" i="1" dirty="0" err="1" smtClean="0">
                <a:latin typeface="Arial" charset="0"/>
              </a:rPr>
              <a:t>available</a:t>
            </a:r>
            <a:r>
              <a:rPr lang="nl-BE" sz="2000" b="1" i="1" dirty="0" smtClean="0">
                <a:latin typeface="Arial" charset="0"/>
              </a:rPr>
              <a:t> </a:t>
            </a:r>
            <a:r>
              <a:rPr lang="nl-BE" sz="2000" b="1" i="1" dirty="0" err="1" smtClean="0">
                <a:latin typeface="Arial" charset="0"/>
              </a:rPr>
              <a:t>alternative</a:t>
            </a:r>
            <a:r>
              <a:rPr lang="nl-BE" sz="2000" b="1" i="1" dirty="0" smtClean="0">
                <a:latin typeface="Arial" charset="0"/>
              </a:rPr>
              <a:t> !</a:t>
            </a:r>
            <a:endParaRPr lang="nl-BE" sz="2000" b="1" i="1" dirty="0">
              <a:latin typeface="Arial" charset="0"/>
            </a:endParaRPr>
          </a:p>
        </p:txBody>
      </p:sp>
      <p:pic>
        <p:nvPicPr>
          <p:cNvPr id="19" name="Picture 2" descr="C:\DOC\PROJECTEN\E-Agri\RABAT\PPT\vt1027i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1031" y="707554"/>
            <a:ext cx="4091725" cy="16980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23850" y="764704"/>
            <a:ext cx="8820150" cy="5940088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algn="l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dirty="0" err="1" smtClean="0">
                <a:latin typeface="Arial" charset="0"/>
              </a:rPr>
              <a:t>METOP-versions</a:t>
            </a:r>
            <a:r>
              <a:rPr lang="nl-BE" sz="2000" b="1" dirty="0" smtClean="0">
                <a:latin typeface="Arial" charset="0"/>
              </a:rPr>
              <a:t>: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/>
              <a:t>A/2 </a:t>
            </a:r>
            <a:r>
              <a:rPr lang="nl-BE" sz="2000" b="1" dirty="0" err="1" smtClean="0"/>
              <a:t>launched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on</a:t>
            </a:r>
            <a:r>
              <a:rPr lang="nl-BE" sz="2000" b="1" dirty="0" smtClean="0"/>
              <a:t> 19 </a:t>
            </a:r>
            <a:r>
              <a:rPr lang="nl-BE" sz="2000" b="1" dirty="0" err="1" smtClean="0"/>
              <a:t>October</a:t>
            </a:r>
            <a:r>
              <a:rPr lang="nl-BE" sz="2000" b="1" dirty="0" smtClean="0"/>
              <a:t> 2006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>
                <a:solidFill>
                  <a:srgbClr val="FF0000"/>
                </a:solidFill>
                <a:latin typeface="Arial" charset="0"/>
              </a:rPr>
              <a:t>B/1 </a:t>
            </a:r>
            <a:r>
              <a:rPr lang="nl-BE" sz="2000" b="1" dirty="0" err="1" smtClean="0">
                <a:solidFill>
                  <a:srgbClr val="FF0000"/>
                </a:solidFill>
                <a:latin typeface="Arial" charset="0"/>
              </a:rPr>
              <a:t>launched</a:t>
            </a:r>
            <a:r>
              <a:rPr lang="nl-BE" sz="2000" b="1" dirty="0" smtClean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nl-BE" sz="2000" b="1" dirty="0" err="1" smtClean="0">
                <a:solidFill>
                  <a:srgbClr val="FF0000"/>
                </a:solidFill>
                <a:latin typeface="Arial" charset="0"/>
              </a:rPr>
              <a:t>on</a:t>
            </a:r>
            <a:r>
              <a:rPr lang="nl-BE" sz="2000" b="1" dirty="0" smtClean="0">
                <a:solidFill>
                  <a:srgbClr val="FF0000"/>
                </a:solidFill>
              </a:rPr>
              <a:t> 17 September 2012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>
                <a:latin typeface="Arial" charset="0"/>
              </a:rPr>
              <a:t>C/3 </a:t>
            </a:r>
            <a:r>
              <a:rPr lang="nl-BE" sz="2000" b="1" dirty="0" err="1" smtClean="0">
                <a:latin typeface="Arial" charset="0"/>
              </a:rPr>
              <a:t>foreseen</a:t>
            </a:r>
            <a:r>
              <a:rPr lang="nl-BE" sz="2000" b="1" dirty="0" smtClean="0">
                <a:latin typeface="Arial" charset="0"/>
              </a:rPr>
              <a:t> </a:t>
            </a:r>
            <a:r>
              <a:rPr lang="nl-BE" sz="2000" b="1" dirty="0" err="1" smtClean="0">
                <a:latin typeface="Arial" charset="0"/>
              </a:rPr>
              <a:t>for</a:t>
            </a:r>
            <a:r>
              <a:rPr lang="nl-BE" sz="2000" b="1" dirty="0" smtClean="0">
                <a:latin typeface="Arial" charset="0"/>
              </a:rPr>
              <a:t> 2016/2017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err="1" smtClean="0"/>
              <a:t>Mission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continued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until</a:t>
            </a:r>
            <a:r>
              <a:rPr lang="nl-BE" sz="2000" b="1" dirty="0" smtClean="0"/>
              <a:t> 2020 …</a:t>
            </a:r>
            <a:endParaRPr lang="nl-BE" sz="2000" b="1" dirty="0" smtClean="0">
              <a:latin typeface="Arial" charset="0"/>
            </a:endParaRPr>
          </a:p>
          <a:p>
            <a:pPr marL="457200" indent="-457200" algn="l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endParaRPr lang="nl-BE" sz="2000" b="1" dirty="0" smtClean="0"/>
          </a:p>
          <a:p>
            <a:pPr marL="457200" indent="-457200" algn="l">
              <a:lnSpc>
                <a:spcPct val="80000"/>
              </a:lnSpc>
              <a:spcBef>
                <a:spcPct val="50000"/>
              </a:spcBef>
              <a:tabLst>
                <a:tab pos="984250" algn="l"/>
              </a:tabLst>
            </a:pPr>
            <a:r>
              <a:rPr lang="nl-BE" sz="2000" b="1" dirty="0" smtClean="0"/>
              <a:t>We </a:t>
            </a:r>
            <a:r>
              <a:rPr lang="nl-BE" sz="2000" b="1" dirty="0" err="1" smtClean="0"/>
              <a:t>contacted</a:t>
            </a:r>
            <a:r>
              <a:rPr lang="nl-BE" sz="2000" b="1" dirty="0" smtClean="0"/>
              <a:t> EUMETSAT (Jörg </a:t>
            </a:r>
            <a:r>
              <a:rPr lang="nl-BE" sz="2000" b="1" dirty="0" err="1" smtClean="0"/>
              <a:t>Ackerman</a:t>
            </a:r>
            <a:r>
              <a:rPr lang="nl-BE" sz="2000" b="1" dirty="0" smtClean="0"/>
              <a:t>, Dieter Klaes, …):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/>
              <a:t>Switch </a:t>
            </a:r>
            <a:r>
              <a:rPr lang="nl-BE" sz="2000" b="1" dirty="0" err="1" smtClean="0"/>
              <a:t>between</a:t>
            </a:r>
            <a:r>
              <a:rPr lang="nl-BE" sz="2000" b="1" dirty="0" smtClean="0"/>
              <a:t> METOP-A and -B </a:t>
            </a:r>
            <a:r>
              <a:rPr lang="nl-BE" sz="2000" b="1" dirty="0" err="1" smtClean="0"/>
              <a:t>will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be</a:t>
            </a:r>
            <a:r>
              <a:rPr lang="nl-BE" sz="2000" b="1" dirty="0" smtClean="0"/>
              <a:t> </a:t>
            </a:r>
            <a:r>
              <a:rPr lang="nl-BE" sz="2000" b="1" u="sng" dirty="0" err="1" smtClean="0"/>
              <a:t>somewhere</a:t>
            </a:r>
            <a:r>
              <a:rPr lang="nl-BE" sz="2000" b="1" u="sng" dirty="0" smtClean="0"/>
              <a:t> in 2013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err="1" smtClean="0"/>
              <a:t>Same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formats</a:t>
            </a:r>
            <a:r>
              <a:rPr lang="nl-BE" sz="2000" b="1" dirty="0" smtClean="0"/>
              <a:t>, </a:t>
            </a:r>
            <a:r>
              <a:rPr lang="nl-BE" sz="2000" b="1" dirty="0" err="1" smtClean="0"/>
              <a:t>filenames</a:t>
            </a:r>
            <a:r>
              <a:rPr lang="nl-BE" sz="2000" b="1" dirty="0" smtClean="0"/>
              <a:t>, </a:t>
            </a:r>
            <a:r>
              <a:rPr lang="nl-BE" sz="2000" b="1" dirty="0" err="1" smtClean="0"/>
              <a:t>calibration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approaches</a:t>
            </a:r>
            <a:r>
              <a:rPr lang="nl-BE" sz="2000" b="1" dirty="0" smtClean="0"/>
              <a:t>, etc.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/>
              <a:t>Of </a:t>
            </a:r>
            <a:r>
              <a:rPr lang="nl-BE" sz="2000" b="1" dirty="0" err="1" smtClean="0"/>
              <a:t>course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new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spectral</a:t>
            </a:r>
            <a:r>
              <a:rPr lang="nl-BE" sz="2000" b="1" dirty="0" smtClean="0"/>
              <a:t> features (EUMETSAT </a:t>
            </a:r>
            <a:r>
              <a:rPr lang="nl-BE" sz="2000" b="1" dirty="0" err="1" smtClean="0"/>
              <a:t>provided</a:t>
            </a:r>
            <a:r>
              <a:rPr lang="nl-BE" sz="2000" b="1" dirty="0" smtClean="0"/>
              <a:t> all info)</a:t>
            </a:r>
          </a:p>
          <a:p>
            <a:pPr marL="457200" indent="-457200" algn="l">
              <a:lnSpc>
                <a:spcPct val="80000"/>
              </a:lnSpc>
              <a:tabLst>
                <a:tab pos="984250" algn="l"/>
              </a:tabLst>
            </a:pPr>
            <a:endParaRPr lang="nl-BE" sz="2000" b="1" dirty="0" smtClean="0"/>
          </a:p>
          <a:p>
            <a:pPr marL="457200" indent="-457200" algn="l">
              <a:lnSpc>
                <a:spcPct val="80000"/>
              </a:lnSpc>
              <a:tabLst>
                <a:tab pos="984250" algn="l"/>
              </a:tabLst>
            </a:pPr>
            <a:r>
              <a:rPr lang="nl-BE" sz="2000" b="1" dirty="0" err="1" smtClean="0"/>
              <a:t>VITO-tasks</a:t>
            </a:r>
            <a:r>
              <a:rPr lang="nl-BE" sz="2000" b="1" dirty="0" smtClean="0"/>
              <a:t>: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err="1" smtClean="0"/>
              <a:t>Define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SMAC-coefficients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with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new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SMAC-Toolbox</a:t>
            </a:r>
            <a:endParaRPr lang="nl-BE" sz="2000" b="1" dirty="0" smtClean="0"/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err="1" smtClean="0"/>
              <a:t>Adapt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standard</a:t>
            </a:r>
            <a:r>
              <a:rPr lang="nl-BE" sz="2000" b="1" dirty="0" smtClean="0"/>
              <a:t> AVHRR </a:t>
            </a:r>
            <a:r>
              <a:rPr lang="nl-BE" sz="2000" b="1" dirty="0" err="1" smtClean="0"/>
              <a:t>chain</a:t>
            </a:r>
            <a:r>
              <a:rPr lang="nl-BE" sz="2000" b="1" dirty="0" smtClean="0"/>
              <a:t> (</a:t>
            </a:r>
            <a:r>
              <a:rPr lang="nl-BE" sz="2000" b="1" dirty="0" err="1" smtClean="0"/>
              <a:t>external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specs</a:t>
            </a:r>
            <a:r>
              <a:rPr lang="nl-BE" sz="2000" b="1" dirty="0" smtClean="0"/>
              <a:t> files)</a:t>
            </a:r>
          </a:p>
          <a:p>
            <a:pPr marL="914400" lvl="1" indent="-457200" algn="l">
              <a:lnSpc>
                <a:spcPct val="80000"/>
              </a:lnSpc>
              <a:buFont typeface="Arial" pitchFamily="34" charset="0"/>
              <a:buChar char="•"/>
              <a:tabLst>
                <a:tab pos="984250" algn="l"/>
              </a:tabLst>
            </a:pPr>
            <a:endParaRPr lang="nl-BE" sz="2000" b="1" dirty="0" smtClean="0">
              <a:latin typeface="Arial" charset="0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METOP-AVHRR </a:t>
            </a:r>
            <a:r>
              <a:rPr lang="nl-BE" sz="2400" b="1" dirty="0" smtClean="0"/>
              <a:t>(</a:t>
            </a:r>
            <a:r>
              <a:rPr lang="nl-BE" sz="2400" b="1" dirty="0" smtClean="0">
                <a:latin typeface="+mn-lt"/>
              </a:rPr>
              <a:t>T5/T8):	</a:t>
            </a:r>
            <a:r>
              <a:rPr lang="nl-BE" sz="2400" b="1" dirty="0" err="1" smtClean="0"/>
              <a:t>Launch</a:t>
            </a:r>
            <a:r>
              <a:rPr lang="nl-BE" sz="2400" b="1" dirty="0" smtClean="0"/>
              <a:t> of METOP-B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07504" y="596503"/>
            <a:ext cx="4752528" cy="2154436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00B050"/>
            </a:solidFill>
            <a:miter lim="800000"/>
            <a:headEnd/>
            <a:tailEnd/>
          </a:ln>
        </p:spPr>
        <p:txBody>
          <a:bodyPr wrap="square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LEVEL-1 data </a:t>
            </a:r>
            <a:r>
              <a:rPr lang="nl-BE" sz="2000" b="1" u="sng" dirty="0" err="1" smtClean="0">
                <a:latin typeface="+mn-lt"/>
              </a:rPr>
              <a:t>from</a:t>
            </a:r>
            <a:r>
              <a:rPr lang="nl-BE" sz="2000" b="1" u="sng" dirty="0" smtClean="0">
                <a:latin typeface="+mn-lt"/>
              </a:rPr>
              <a:t> LAADS</a:t>
            </a:r>
            <a:r>
              <a:rPr lang="nl-BE" sz="2000" b="1" dirty="0" smtClean="0">
                <a:latin typeface="+mn-lt"/>
              </a:rPr>
              <a:t> (</a:t>
            </a:r>
            <a:r>
              <a:rPr lang="nl-BE" sz="2000" b="1" dirty="0" err="1" smtClean="0">
                <a:latin typeface="+mn-lt"/>
              </a:rPr>
              <a:t>Maryland</a:t>
            </a:r>
            <a:r>
              <a:rPr lang="nl-BE" sz="2000" b="1" dirty="0" smtClean="0">
                <a:latin typeface="+mn-lt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- </a:t>
            </a:r>
            <a:r>
              <a:rPr lang="nl-BE" sz="2000" dirty="0" err="1" smtClean="0">
                <a:latin typeface="+mn-lt"/>
              </a:rPr>
              <a:t>Raw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segments</a:t>
            </a:r>
            <a:r>
              <a:rPr lang="nl-BE" sz="2000" dirty="0" smtClean="0">
                <a:latin typeface="+mn-lt"/>
              </a:rPr>
              <a:t> (“</a:t>
            </a:r>
            <a:r>
              <a:rPr lang="nl-BE" sz="2000" dirty="0" err="1" smtClean="0">
                <a:latin typeface="+mn-lt"/>
              </a:rPr>
              <a:t>granules</a:t>
            </a:r>
            <a:r>
              <a:rPr lang="nl-BE" sz="2000" dirty="0" smtClean="0">
                <a:latin typeface="+mn-lt"/>
              </a:rPr>
              <a:t>”)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dirty="0" err="1" smtClean="0">
                <a:latin typeface="+mn-lt"/>
              </a:rPr>
              <a:t>Calibrated</a:t>
            </a:r>
            <a:r>
              <a:rPr lang="nl-BE" sz="2000" dirty="0" smtClean="0">
                <a:latin typeface="+mn-lt"/>
              </a:rPr>
              <a:t> to </a:t>
            </a:r>
            <a:r>
              <a:rPr lang="nl-BE" sz="2000" dirty="0" err="1" smtClean="0">
                <a:latin typeface="+mn-lt"/>
              </a:rPr>
              <a:t>TOA-reflectances</a:t>
            </a:r>
            <a:endParaRPr lang="nl-BE" sz="20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dirty="0" err="1" smtClean="0">
                <a:latin typeface="+mn-lt"/>
              </a:rPr>
              <a:t>Lon</a:t>
            </a:r>
            <a:r>
              <a:rPr lang="nl-BE" sz="2000" dirty="0" smtClean="0">
                <a:latin typeface="+mn-lt"/>
              </a:rPr>
              <a:t>/</a:t>
            </a:r>
            <a:r>
              <a:rPr lang="nl-BE" sz="2000" dirty="0" err="1" smtClean="0">
                <a:latin typeface="+mn-lt"/>
              </a:rPr>
              <a:t>Lat-planes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added</a:t>
            </a:r>
            <a:endParaRPr lang="nl-BE" sz="20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dirty="0" err="1" smtClean="0">
                <a:latin typeface="+mn-lt"/>
              </a:rPr>
              <a:t>Added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masks</a:t>
            </a:r>
            <a:r>
              <a:rPr lang="nl-BE" sz="2000" dirty="0" smtClean="0">
                <a:latin typeface="+mn-lt"/>
              </a:rPr>
              <a:t> of Land/</a:t>
            </a:r>
            <a:r>
              <a:rPr lang="nl-BE" sz="2000" dirty="0" err="1" smtClean="0">
                <a:latin typeface="+mn-lt"/>
              </a:rPr>
              <a:t>Sea</a:t>
            </a:r>
            <a:r>
              <a:rPr lang="nl-BE" sz="2000" dirty="0" smtClean="0">
                <a:latin typeface="+mn-lt"/>
              </a:rPr>
              <a:t>, </a:t>
            </a:r>
            <a:r>
              <a:rPr lang="nl-BE" sz="2000" dirty="0" err="1" smtClean="0">
                <a:latin typeface="+mn-lt"/>
              </a:rPr>
              <a:t>Cloud</a:t>
            </a:r>
            <a:r>
              <a:rPr lang="nl-BE" sz="2000" dirty="0" smtClean="0">
                <a:latin typeface="+mn-lt"/>
              </a:rPr>
              <a:t>/</a:t>
            </a:r>
            <a:r>
              <a:rPr lang="nl-BE" sz="2000" dirty="0" err="1" smtClean="0">
                <a:latin typeface="+mn-lt"/>
              </a:rPr>
              <a:t>snow</a:t>
            </a: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At 250m </a:t>
            </a:r>
            <a:r>
              <a:rPr lang="nl-BE" sz="2000" dirty="0" err="1" smtClean="0">
                <a:latin typeface="+mn-lt"/>
              </a:rPr>
              <a:t>for</a:t>
            </a:r>
            <a:r>
              <a:rPr lang="nl-BE" sz="2000" dirty="0" smtClean="0">
                <a:latin typeface="+mn-lt"/>
              </a:rPr>
              <a:t>                Red, NIR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       500m </a:t>
            </a:r>
            <a:r>
              <a:rPr lang="nl-BE" sz="2000" dirty="0" err="1" smtClean="0">
                <a:latin typeface="+mn-lt"/>
              </a:rPr>
              <a:t>for</a:t>
            </a:r>
            <a:r>
              <a:rPr lang="nl-BE" sz="2000" dirty="0" smtClean="0">
                <a:latin typeface="+mn-lt"/>
              </a:rPr>
              <a:t>      Blue, Red, NIR, SWIR, SWIR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7504" y="3165549"/>
            <a:ext cx="4752528" cy="2154436"/>
          </a:xfrm>
          <a:prstGeom prst="rect">
            <a:avLst/>
          </a:prstGeom>
          <a:solidFill>
            <a:schemeClr val="bg2"/>
          </a:solidFill>
          <a:ln w="12700" algn="ctr">
            <a:solidFill>
              <a:srgbClr val="CC6600"/>
            </a:solidFill>
            <a:miter lim="800000"/>
            <a:headEnd/>
            <a:tailEnd/>
          </a:ln>
        </p:spPr>
        <p:txBody>
          <a:bodyPr wrap="square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VITO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Remap</a:t>
            </a:r>
            <a:r>
              <a:rPr lang="nl-BE" sz="2000" dirty="0" smtClean="0">
                <a:latin typeface="+mn-lt"/>
              </a:rPr>
              <a:t> to </a:t>
            </a:r>
            <a:r>
              <a:rPr lang="nl-BE" sz="2000" dirty="0" smtClean="0">
                <a:latin typeface="+mn-lt"/>
                <a:sym typeface="Symbol"/>
              </a:rPr>
              <a:t>250m</a:t>
            </a: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Method</a:t>
            </a:r>
            <a:r>
              <a:rPr lang="nl-BE" sz="2000" dirty="0" smtClean="0">
                <a:latin typeface="+mn-lt"/>
              </a:rPr>
              <a:t> of </a:t>
            </a:r>
            <a:r>
              <a:rPr lang="nl-BE" sz="2000" dirty="0" err="1" smtClean="0">
                <a:latin typeface="+mn-lt"/>
              </a:rPr>
              <a:t>IES-Gobron</a:t>
            </a:r>
            <a:r>
              <a:rPr lang="nl-BE" sz="2000" dirty="0" smtClean="0">
                <a:latin typeface="+mn-lt"/>
              </a:rPr>
              <a:t>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dirty="0" err="1" smtClean="0">
                <a:latin typeface="+mn-lt"/>
              </a:rPr>
              <a:t>Atmo-correction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using</a:t>
            </a:r>
            <a:r>
              <a:rPr lang="nl-BE" sz="2000" dirty="0" smtClean="0">
                <a:latin typeface="+mn-lt"/>
              </a:rPr>
              <a:t> Blue!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i="1" dirty="0" err="1" smtClean="0">
                <a:latin typeface="+mn-lt"/>
              </a:rPr>
              <a:t>f</a:t>
            </a:r>
            <a:r>
              <a:rPr lang="nl-BE" sz="2000" dirty="0" err="1" smtClean="0">
                <a:latin typeface="+mn-lt"/>
              </a:rPr>
              <a:t>APAR-estimation</a:t>
            </a:r>
            <a:endParaRPr lang="nl-BE" sz="20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000" dirty="0" smtClean="0">
                <a:latin typeface="+mn-lt"/>
              </a:rPr>
              <a:t>. </a:t>
            </a:r>
            <a:r>
              <a:rPr lang="nl-BE" sz="2000" dirty="0" err="1" smtClean="0">
                <a:latin typeface="+mn-lt"/>
              </a:rPr>
              <a:t>Derive</a:t>
            </a:r>
            <a:r>
              <a:rPr lang="nl-BE" sz="2000" dirty="0" smtClean="0">
                <a:latin typeface="+mn-lt"/>
              </a:rPr>
              <a:t> Blue-250m </a:t>
            </a:r>
            <a:r>
              <a:rPr lang="nl-BE" sz="2000" dirty="0" err="1" smtClean="0">
                <a:latin typeface="+mn-lt"/>
              </a:rPr>
              <a:t>from</a:t>
            </a:r>
            <a:r>
              <a:rPr lang="nl-BE" sz="2000" dirty="0" smtClean="0">
                <a:latin typeface="+mn-lt"/>
              </a:rPr>
              <a:t> 500m band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Max </a:t>
            </a:r>
            <a:r>
              <a:rPr lang="nl-BE" sz="2000" dirty="0" err="1" smtClean="0">
                <a:latin typeface="+mn-lt"/>
              </a:rPr>
              <a:t>fAPAR</a:t>
            </a:r>
            <a:r>
              <a:rPr lang="nl-BE" sz="2000" dirty="0" smtClean="0">
                <a:latin typeface="+mn-lt"/>
              </a:rPr>
              <a:t> + </a:t>
            </a:r>
            <a:r>
              <a:rPr lang="nl-BE" sz="2000" dirty="0" err="1" smtClean="0">
                <a:latin typeface="+mn-lt"/>
              </a:rPr>
              <a:t>constraints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on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angles</a:t>
            </a:r>
            <a:r>
              <a:rPr lang="nl-BE" sz="2000" dirty="0" smtClean="0">
                <a:latin typeface="+mn-lt"/>
              </a:rPr>
              <a:t>/status</a:t>
            </a:r>
          </a:p>
        </p:txBody>
      </p:sp>
      <p:sp>
        <p:nvSpPr>
          <p:cNvPr id="8" name="Down Arrow 7"/>
          <p:cNvSpPr/>
          <p:nvPr/>
        </p:nvSpPr>
        <p:spPr>
          <a:xfrm>
            <a:off x="539552" y="2786459"/>
            <a:ext cx="144016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683568" y="2733501"/>
            <a:ext cx="4392488" cy="430887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latin typeface="+mn-lt"/>
              </a:rPr>
              <a:t>ASEMARS/MARSOP3 (</a:t>
            </a:r>
            <a:r>
              <a:rPr lang="nl-BE" sz="2200" b="1" dirty="0" err="1" smtClean="0">
                <a:latin typeface="+mn-lt"/>
              </a:rPr>
              <a:t>since</a:t>
            </a:r>
            <a:r>
              <a:rPr lang="nl-BE" sz="2200" b="1" dirty="0" smtClean="0">
                <a:latin typeface="+mn-lt"/>
              </a:rPr>
              <a:t> 2005)</a:t>
            </a:r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664518" y="5267498"/>
            <a:ext cx="3024336" cy="430887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latin typeface="+mn-lt"/>
              </a:rPr>
              <a:t>JRC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07504" y="5674022"/>
            <a:ext cx="4752528" cy="923330"/>
          </a:xfrm>
          <a:prstGeom prst="rect">
            <a:avLst/>
          </a:prstGeom>
          <a:solidFill>
            <a:schemeClr val="bg2"/>
          </a:solidFill>
          <a:ln w="12700" algn="ctr">
            <a:solidFill>
              <a:srgbClr val="CC6600"/>
            </a:solidFill>
            <a:miter lim="800000"/>
            <a:headEnd/>
            <a:tailEnd/>
          </a:ln>
        </p:spPr>
        <p:txBody>
          <a:bodyPr wrap="square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S10-composites at 250m (</a:t>
            </a:r>
            <a:r>
              <a:rPr lang="nl-BE" sz="2000" b="1" u="sng" dirty="0" err="1" smtClean="0">
                <a:latin typeface="+mn-lt"/>
              </a:rPr>
              <a:t>max-fAPAR</a:t>
            </a:r>
            <a:r>
              <a:rPr lang="nl-BE" sz="2000" b="1" u="sng" dirty="0" smtClean="0">
                <a:latin typeface="+mn-lt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Europe</a:t>
            </a:r>
            <a:r>
              <a:rPr lang="nl-BE" sz="2000" dirty="0" smtClean="0">
                <a:latin typeface="+mn-lt"/>
              </a:rPr>
              <a:t> / IGAD at 250m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i="1" dirty="0" smtClean="0">
                <a:latin typeface="+mn-lt"/>
              </a:rPr>
              <a:t> </a:t>
            </a:r>
            <a:r>
              <a:rPr lang="nl-BE" sz="2000" i="1" dirty="0" err="1" smtClean="0">
                <a:latin typeface="+mn-lt"/>
              </a:rPr>
              <a:t>f</a:t>
            </a:r>
            <a:r>
              <a:rPr lang="nl-BE" sz="2000" dirty="0" err="1" smtClean="0">
                <a:latin typeface="+mn-lt"/>
              </a:rPr>
              <a:t>APAR</a:t>
            </a:r>
            <a:r>
              <a:rPr lang="nl-BE" sz="2000" dirty="0" smtClean="0">
                <a:latin typeface="+mn-lt"/>
              </a:rPr>
              <a:t> and </a:t>
            </a:r>
            <a:r>
              <a:rPr lang="nl-BE" sz="2000" dirty="0" err="1" smtClean="0">
                <a:latin typeface="+mn-lt"/>
              </a:rPr>
              <a:t>TOC-refl</a:t>
            </a:r>
            <a:r>
              <a:rPr lang="nl-BE" sz="2000" dirty="0" smtClean="0">
                <a:latin typeface="+mn-lt"/>
              </a:rPr>
              <a:t>. In Blue, RED, NIR</a:t>
            </a:r>
          </a:p>
        </p:txBody>
      </p:sp>
      <p:sp>
        <p:nvSpPr>
          <p:cNvPr id="14" name="Down Arrow 13"/>
          <p:cNvSpPr/>
          <p:nvPr/>
        </p:nvSpPr>
        <p:spPr>
          <a:xfrm flipH="1">
            <a:off x="438968" y="5338365"/>
            <a:ext cx="172591" cy="294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 Box 3"/>
          <p:cNvSpPr txBox="1">
            <a:spLocks noChangeArrowheads="1"/>
          </p:cNvSpPr>
          <p:nvPr/>
        </p:nvSpPr>
        <p:spPr bwMode="auto">
          <a:xfrm>
            <a:off x="5157589" y="593824"/>
            <a:ext cx="3917008" cy="3231654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70C0"/>
            </a:solidFill>
            <a:miter lim="800000"/>
            <a:headEnd/>
            <a:tailEnd/>
          </a:ln>
        </p:spPr>
        <p:txBody>
          <a:bodyPr wrap="square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LEVEL-2 data </a:t>
            </a:r>
            <a:r>
              <a:rPr lang="nl-BE" sz="2000" b="1" u="sng" dirty="0" err="1" smtClean="0">
                <a:latin typeface="+mn-lt"/>
              </a:rPr>
              <a:t>from</a:t>
            </a:r>
            <a:r>
              <a:rPr lang="nl-BE" sz="2000" b="1" u="sng" dirty="0" smtClean="0">
                <a:latin typeface="+mn-lt"/>
              </a:rPr>
              <a:t> LAND-DAAC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dirty="0" smtClean="0">
                <a:latin typeface="+mn-lt"/>
              </a:rPr>
              <a:t>(</a:t>
            </a:r>
            <a:r>
              <a:rPr lang="nl-BE" sz="2000" b="1" dirty="0" err="1" smtClean="0">
                <a:latin typeface="+mn-lt"/>
              </a:rPr>
              <a:t>Sioux-Falls</a:t>
            </a:r>
            <a:r>
              <a:rPr lang="nl-BE" sz="2000" b="1" dirty="0" smtClean="0">
                <a:latin typeface="+mn-lt"/>
              </a:rPr>
              <a:t>, </a:t>
            </a:r>
            <a:r>
              <a:rPr lang="nl-BE" sz="2000" b="1" dirty="0" err="1" smtClean="0">
                <a:latin typeface="+mn-lt"/>
              </a:rPr>
              <a:t>North</a:t>
            </a:r>
            <a:r>
              <a:rPr lang="nl-BE" sz="2000" b="1" dirty="0" smtClean="0">
                <a:latin typeface="+mn-lt"/>
              </a:rPr>
              <a:t> </a:t>
            </a:r>
            <a:r>
              <a:rPr lang="nl-BE" sz="2000" b="1" dirty="0" err="1" smtClean="0">
                <a:latin typeface="+mn-lt"/>
              </a:rPr>
              <a:t>Dakota</a:t>
            </a:r>
            <a:r>
              <a:rPr lang="nl-BE" sz="2000" b="1" dirty="0" smtClean="0">
                <a:latin typeface="+mn-lt"/>
              </a:rPr>
              <a:t>)</a:t>
            </a:r>
          </a:p>
          <a:p>
            <a:pPr algn="l">
              <a:lnSpc>
                <a:spcPct val="100000"/>
              </a:lnSpc>
              <a:spcBef>
                <a:spcPts val="120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Remap</a:t>
            </a:r>
            <a:r>
              <a:rPr lang="nl-BE" sz="2000" dirty="0" smtClean="0">
                <a:latin typeface="+mn-lt"/>
              </a:rPr>
              <a:t> to </a:t>
            </a:r>
            <a:r>
              <a:rPr lang="nl-BE" sz="2000" dirty="0" err="1" smtClean="0">
                <a:latin typeface="+mn-lt"/>
              </a:rPr>
              <a:t>Sinusoidal</a:t>
            </a:r>
            <a:r>
              <a:rPr lang="nl-BE" sz="2000" dirty="0" smtClean="0">
                <a:latin typeface="+mn-lt"/>
              </a:rPr>
              <a:t> at ± </a:t>
            </a:r>
            <a:r>
              <a:rPr lang="nl-BE" sz="2000" dirty="0" smtClean="0">
                <a:latin typeface="+mn-lt"/>
                <a:sym typeface="Symbol"/>
              </a:rPr>
              <a:t>250m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  <a:sym typeface="Symbol"/>
              </a:rPr>
              <a:t> </a:t>
            </a:r>
            <a:r>
              <a:rPr lang="nl-BE" sz="2000" dirty="0" err="1" smtClean="0">
                <a:latin typeface="+mn-lt"/>
              </a:rPr>
              <a:t>Atmo-correction</a:t>
            </a: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Compositing</a:t>
            </a: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S1/S8/S16-composites at 250m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i="1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TOC-refl</a:t>
            </a:r>
            <a:r>
              <a:rPr lang="nl-BE" sz="2000" dirty="0" smtClean="0">
                <a:latin typeface="+mn-lt"/>
              </a:rPr>
              <a:t>. in RED, NIR, plus NDVI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Global at ± 250m, </a:t>
            </a:r>
            <a:r>
              <a:rPr lang="nl-BE" sz="2000" dirty="0" err="1" smtClean="0">
                <a:latin typeface="+mn-lt"/>
              </a:rPr>
              <a:t>sinusoidal</a:t>
            </a:r>
            <a:endParaRPr lang="nl-BE" sz="2000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Subdivided</a:t>
            </a:r>
            <a:r>
              <a:rPr lang="nl-BE" sz="2000" dirty="0" smtClean="0">
                <a:latin typeface="+mn-lt"/>
              </a:rPr>
              <a:t> in 10°-</a:t>
            </a:r>
            <a:r>
              <a:rPr lang="nl-BE" sz="2000" dirty="0" err="1" smtClean="0">
                <a:latin typeface="+mn-lt"/>
              </a:rPr>
              <a:t>tiles</a:t>
            </a:r>
            <a:endParaRPr lang="nl-BE" sz="2000" dirty="0" smtClean="0">
              <a:latin typeface="+mn-lt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4879082" y="1638523"/>
            <a:ext cx="252000" cy="216024"/>
          </a:xfrm>
          <a:prstGeom prst="rightArrow">
            <a:avLst/>
          </a:prstGeom>
          <a:solidFill>
            <a:srgbClr val="CC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Down Arrow 18"/>
          <p:cNvSpPr/>
          <p:nvPr/>
        </p:nvSpPr>
        <p:spPr>
          <a:xfrm flipH="1">
            <a:off x="5292080" y="2358603"/>
            <a:ext cx="144016" cy="144016"/>
          </a:xfrm>
          <a:prstGeom prst="downArrow">
            <a:avLst/>
          </a:prstGeom>
          <a:solidFill>
            <a:srgbClr val="CCFF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148065" y="5959003"/>
            <a:ext cx="3888432" cy="307777"/>
          </a:xfrm>
          <a:prstGeom prst="rect">
            <a:avLst/>
          </a:prstGeom>
          <a:solidFill>
            <a:srgbClr val="FFCC99"/>
          </a:solidFill>
          <a:ln w="127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tIns="0" rIns="0" bIns="0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000" b="1" u="sng" dirty="0" smtClean="0">
                <a:latin typeface="+mn-lt"/>
              </a:rPr>
              <a:t>S10-composites at 250m</a:t>
            </a:r>
          </a:p>
        </p:txBody>
      </p:sp>
      <p:sp>
        <p:nvSpPr>
          <p:cNvPr id="21" name="Down Arrow 20"/>
          <p:cNvSpPr/>
          <p:nvPr/>
        </p:nvSpPr>
        <p:spPr>
          <a:xfrm flipH="1">
            <a:off x="5220072" y="3942779"/>
            <a:ext cx="144016" cy="1872208"/>
          </a:xfrm>
          <a:prstGeom prst="downArrow">
            <a:avLst/>
          </a:prstGeom>
          <a:solidFill>
            <a:srgbClr val="FFCC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 descr="C:\DOC\CHAINS\MODIS\WWW_modis_granules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4018805"/>
            <a:ext cx="3312368" cy="1652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TERRA-MODIS </a:t>
            </a:r>
            <a:r>
              <a:rPr lang="nl-BE" sz="2400" b="1" dirty="0" smtClean="0"/>
              <a:t>(T6/</a:t>
            </a:r>
            <a:r>
              <a:rPr lang="nl-BE" sz="2400" b="1" dirty="0" smtClean="0">
                <a:latin typeface="+mn-lt"/>
              </a:rPr>
              <a:t>T7): 		</a:t>
            </a:r>
            <a:r>
              <a:rPr lang="nl-BE" sz="2400" b="1" dirty="0" err="1" smtClean="0">
                <a:latin typeface="+mn-lt"/>
              </a:rPr>
              <a:t>Pre-processing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chain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TERRA-MODIS </a:t>
            </a:r>
            <a:r>
              <a:rPr lang="nl-BE" sz="2400" b="1" dirty="0" smtClean="0"/>
              <a:t>(T6/</a:t>
            </a:r>
            <a:r>
              <a:rPr lang="nl-BE" sz="2400" b="1" dirty="0" smtClean="0">
                <a:latin typeface="+mn-lt"/>
              </a:rPr>
              <a:t>T7): 	</a:t>
            </a:r>
            <a:r>
              <a:rPr lang="nl-BE" sz="2400" b="1" dirty="0" err="1" smtClean="0">
                <a:latin typeface="+mn-lt"/>
              </a:rPr>
              <a:t>Post-processing</a:t>
            </a:r>
            <a:r>
              <a:rPr lang="nl-BE" sz="2400" b="1" dirty="0" smtClean="0">
                <a:latin typeface="+mn-lt"/>
              </a:rPr>
              <a:t> - </a:t>
            </a:r>
            <a:r>
              <a:rPr lang="nl-BE" sz="2400" b="1" dirty="0" err="1" smtClean="0">
                <a:latin typeface="+mn-lt"/>
              </a:rPr>
              <a:t>deliverables</a:t>
            </a:r>
            <a:endParaRPr lang="nl-BE" sz="2400" b="1" dirty="0" smtClean="0">
              <a:latin typeface="+mn-lt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4427984" y="665395"/>
            <a:ext cx="5073808" cy="5970865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latin typeface="+mn-lt"/>
              </a:rPr>
              <a:t>   </a:t>
            </a:r>
            <a:r>
              <a:rPr lang="nl-BE" sz="2200" b="1" dirty="0" err="1" smtClean="0">
                <a:latin typeface="+mn-lt"/>
              </a:rPr>
              <a:t>Remarks</a:t>
            </a:r>
            <a:endParaRPr lang="nl-BE" sz="2200" b="1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Identical</a:t>
            </a:r>
            <a:r>
              <a:rPr lang="nl-BE" sz="2200" dirty="0" smtClean="0">
                <a:latin typeface="+mn-lt"/>
              </a:rPr>
              <a:t> to </a:t>
            </a:r>
            <a:r>
              <a:rPr lang="nl-BE" sz="2200" dirty="0" err="1" smtClean="0">
                <a:latin typeface="+mn-lt"/>
              </a:rPr>
              <a:t>SPOT-VGTp</a:t>
            </a:r>
            <a:r>
              <a:rPr lang="nl-BE" sz="2200" dirty="0" smtClean="0">
                <a:latin typeface="+mn-lt"/>
              </a:rPr>
              <a:t> over </a:t>
            </a:r>
            <a:r>
              <a:rPr lang="nl-BE" sz="2200" dirty="0" err="1" smtClean="0">
                <a:latin typeface="+mn-lt"/>
              </a:rPr>
              <a:t>Europe</a:t>
            </a:r>
            <a:endParaRPr lang="nl-BE" sz="2200" dirty="0" smtClean="0">
              <a:latin typeface="+mn-lt"/>
            </a:endParaRP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5 “crucial” variables: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non-smoothed </a:t>
            </a:r>
            <a:r>
              <a:rPr lang="en-GB" sz="2200" dirty="0" err="1" smtClean="0">
                <a:latin typeface="+mn-lt"/>
              </a:rPr>
              <a:t>i</a:t>
            </a:r>
            <a:r>
              <a:rPr lang="en-GB" sz="2200" dirty="0" smtClean="0">
                <a:latin typeface="+mn-lt"/>
              </a:rPr>
              <a:t>-NDVI, a-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endParaRPr lang="en-GB" sz="22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en-GB" sz="2200" dirty="0" smtClean="0">
                <a:latin typeface="+mn-lt"/>
              </a:rPr>
              <a:t>- smoothed k-NDVI, b-</a:t>
            </a:r>
            <a:r>
              <a:rPr lang="en-GB" sz="2200" i="1" dirty="0" err="1" smtClean="0">
                <a:latin typeface="+mn-lt"/>
              </a:rPr>
              <a:t>f</a:t>
            </a:r>
            <a:r>
              <a:rPr lang="en-GB" sz="2200" dirty="0" err="1" smtClean="0">
                <a:latin typeface="+mn-lt"/>
              </a:rPr>
              <a:t>APAR</a:t>
            </a:r>
            <a:r>
              <a:rPr lang="en-GB" sz="2200" dirty="0" smtClean="0">
                <a:latin typeface="+mn-lt"/>
              </a:rPr>
              <a:t>, y-DMP</a:t>
            </a:r>
          </a:p>
          <a:p>
            <a:pPr lvl="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latin typeface="+mn-lt"/>
              </a:rPr>
              <a:t> Time series starts in </a:t>
            </a:r>
            <a:r>
              <a:rPr lang="en-GB" sz="2200" u="sng" dirty="0" smtClean="0">
                <a:latin typeface="+mn-lt"/>
              </a:rPr>
              <a:t>March 2000</a:t>
            </a: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en-GB" sz="2200" dirty="0" smtClean="0">
                <a:solidFill>
                  <a:srgbClr val="FF0000"/>
                </a:solidFill>
                <a:latin typeface="+mn-lt"/>
              </a:rPr>
              <a:t> Historical Year based on series </a:t>
            </a:r>
            <a:br>
              <a:rPr lang="en-GB" sz="2200" dirty="0" smtClean="0">
                <a:solidFill>
                  <a:srgbClr val="FF0000"/>
                </a:solidFill>
                <a:latin typeface="+mn-lt"/>
              </a:rPr>
            </a:br>
            <a:r>
              <a:rPr lang="en-GB" sz="2200" dirty="0" smtClean="0">
                <a:solidFill>
                  <a:srgbClr val="FF0000"/>
                </a:solidFill>
                <a:latin typeface="+mn-lt"/>
              </a:rPr>
              <a:t>  from </a:t>
            </a:r>
            <a:r>
              <a:rPr lang="en-GB" sz="2200" u="sng" dirty="0" smtClean="0">
                <a:solidFill>
                  <a:srgbClr val="FF0000"/>
                </a:solidFill>
                <a:latin typeface="+mn-lt"/>
              </a:rPr>
              <a:t>April 2000 to March 2011 </a:t>
            </a:r>
            <a:br>
              <a:rPr lang="en-GB" sz="2200" u="sng" dirty="0" smtClean="0">
                <a:solidFill>
                  <a:srgbClr val="FF0000"/>
                </a:solidFill>
                <a:latin typeface="+mn-lt"/>
              </a:rPr>
            </a:br>
            <a:r>
              <a:rPr lang="en-GB" sz="2200" dirty="0" smtClean="0">
                <a:solidFill>
                  <a:srgbClr val="FF0000"/>
                </a:solidFill>
                <a:latin typeface="+mn-lt"/>
              </a:rPr>
              <a:t>  </a:t>
            </a:r>
            <a:r>
              <a:rPr lang="en-GB" sz="2200" u="sng" dirty="0" smtClean="0">
                <a:solidFill>
                  <a:srgbClr val="FF0000"/>
                </a:solidFill>
                <a:latin typeface="+mn-lt"/>
              </a:rPr>
              <a:t>(11 years)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Not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shown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here</a:t>
            </a:r>
            <a:r>
              <a:rPr lang="nl-BE" sz="2200" dirty="0" smtClean="0">
                <a:latin typeface="+mn-lt"/>
              </a:rPr>
              <a:t>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200" dirty="0" smtClean="0">
                <a:latin typeface="+mn-lt"/>
              </a:rPr>
              <a:t>- </a:t>
            </a:r>
            <a:r>
              <a:rPr lang="nl-BE" sz="2200" dirty="0" err="1" smtClean="0">
                <a:latin typeface="+mn-lt"/>
              </a:rPr>
              <a:t>ISO-clustering</a:t>
            </a:r>
            <a:endParaRPr lang="nl-BE" sz="2200" dirty="0" smtClean="0">
              <a:latin typeface="+mn-lt"/>
            </a:endParaRP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200" dirty="0" smtClean="0">
                <a:latin typeface="+mn-lt"/>
              </a:rPr>
              <a:t>- </a:t>
            </a:r>
            <a:r>
              <a:rPr lang="nl-BE" sz="2200" dirty="0" err="1" smtClean="0">
                <a:latin typeface="+mn-lt"/>
              </a:rPr>
              <a:t>Similarity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analysis</a:t>
            </a:r>
            <a:endParaRPr lang="en-GB" sz="2200" b="1" dirty="0" smtClean="0">
              <a:latin typeface="+mn-lt"/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DIFh-images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only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maintained</a:t>
            </a:r>
            <a:r>
              <a:rPr lang="nl-BE" sz="2200" dirty="0" smtClean="0">
                <a:latin typeface="+mn-lt"/>
              </a:rPr>
              <a:t/>
            </a:r>
            <a:br>
              <a:rPr lang="nl-BE" sz="2200" dirty="0" smtClean="0">
                <a:latin typeface="+mn-lt"/>
              </a:rPr>
            </a:br>
            <a:r>
              <a:rPr lang="nl-BE" sz="2200" dirty="0" smtClean="0">
                <a:latin typeface="+mn-lt"/>
              </a:rPr>
              <a:t>   </a:t>
            </a:r>
            <a:r>
              <a:rPr lang="nl-BE" sz="2200" dirty="0" err="1" smtClean="0">
                <a:latin typeface="+mn-lt"/>
              </a:rPr>
              <a:t>for</a:t>
            </a:r>
            <a:r>
              <a:rPr lang="nl-BE" sz="2200" dirty="0" smtClean="0">
                <a:latin typeface="+mn-lt"/>
              </a:rPr>
              <a:t> the </a:t>
            </a:r>
            <a:r>
              <a:rPr lang="nl-BE" sz="2200" dirty="0" err="1" smtClean="0">
                <a:latin typeface="+mn-lt"/>
              </a:rPr>
              <a:t>ISO-clustering</a:t>
            </a:r>
            <a:r>
              <a:rPr lang="nl-BE" sz="2200" dirty="0" smtClean="0">
                <a:latin typeface="+mn-lt"/>
              </a:rPr>
              <a:t>: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200" dirty="0" smtClean="0">
                <a:latin typeface="+mn-lt"/>
              </a:rPr>
              <a:t>- IGAD: 	k0/b0 (</a:t>
            </a:r>
            <a:r>
              <a:rPr lang="nl-BE" sz="2200" dirty="0" err="1" smtClean="0">
                <a:latin typeface="+mn-lt"/>
              </a:rPr>
              <a:t>abs.dif</a:t>
            </a:r>
            <a:r>
              <a:rPr lang="nl-BE" sz="2200" dirty="0" smtClean="0">
                <a:latin typeface="+mn-lt"/>
              </a:rPr>
              <a:t>.)</a:t>
            </a:r>
          </a:p>
          <a:p>
            <a:pPr lvl="1" algn="l">
              <a:lnSpc>
                <a:spcPct val="100000"/>
              </a:lnSpc>
              <a:spcBef>
                <a:spcPts val="0"/>
              </a:spcBef>
            </a:pPr>
            <a:r>
              <a:rPr lang="nl-BE" sz="2200" dirty="0" smtClean="0">
                <a:latin typeface="+mn-lt"/>
              </a:rPr>
              <a:t>- </a:t>
            </a:r>
            <a:r>
              <a:rPr lang="nl-BE" sz="2200" dirty="0" err="1" smtClean="0">
                <a:latin typeface="+mn-lt"/>
              </a:rPr>
              <a:t>Europe</a:t>
            </a:r>
            <a:r>
              <a:rPr lang="nl-BE" sz="2200" dirty="0" smtClean="0">
                <a:latin typeface="+mn-lt"/>
              </a:rPr>
              <a:t>: 	k1/b1 (</a:t>
            </a:r>
            <a:r>
              <a:rPr lang="nl-BE" sz="2200" dirty="0" err="1" smtClean="0">
                <a:latin typeface="+mn-lt"/>
              </a:rPr>
              <a:t>rel.dif</a:t>
            </a:r>
            <a:r>
              <a:rPr lang="nl-BE" sz="2200" dirty="0" smtClean="0">
                <a:latin typeface="+mn-lt"/>
              </a:rPr>
              <a:t>.)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l="839" t="603" r="839" b="603"/>
          <a:stretch>
            <a:fillRect/>
          </a:stretch>
        </p:blipFill>
        <p:spPr bwMode="auto">
          <a:xfrm>
            <a:off x="120017" y="630470"/>
            <a:ext cx="4219005" cy="607385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8"/>
          <p:cNvSpPr txBox="1">
            <a:spLocks noChangeArrowheads="1"/>
          </p:cNvSpPr>
          <p:nvPr/>
        </p:nvSpPr>
        <p:spPr bwMode="auto">
          <a:xfrm>
            <a:off x="4860032" y="836712"/>
            <a:ext cx="4139952" cy="255454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dirty="0" smtClean="0"/>
              <a:t>ISO-CLUSTERING 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Scripts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err="1" smtClean="0"/>
              <a:t>Frequencies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histogram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err="1" smtClean="0"/>
              <a:t>Colours</a:t>
            </a:r>
            <a:r>
              <a:rPr lang="nl-BE" sz="2000" dirty="0" smtClean="0"/>
              <a:t>!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IGAD: </a:t>
            </a:r>
            <a:r>
              <a:rPr lang="nl-BE" sz="2000" dirty="0" err="1" smtClean="0"/>
              <a:t>Abs.Dif</a:t>
            </a:r>
            <a:r>
              <a:rPr lang="nl-BE" sz="2000" dirty="0" smtClean="0"/>
              <a:t>.</a:t>
            </a:r>
          </a:p>
        </p:txBody>
      </p:sp>
      <p:pic>
        <p:nvPicPr>
          <p:cNvPr id="9" name="Picture 8" descr="C:\DOC\PROJECTEN\MO3\01_Evol\12_04_Final4\2_Report\IGQ_ISOSIM\m12uopk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836712"/>
            <a:ext cx="4407173" cy="26723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5" descr="C:\DOC\PROJECTEN\MO3\01_Evol\12_04_Final4\2_Report\EUu_ISOSIM\u11umpk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03440" y="3717032"/>
            <a:ext cx="5040560" cy="29608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9" descr="C:\DOC\PROJECTEN\MO3\01_Evol\12_04_Final4\2_Report\IGQ_ISOSIM\m12uoab0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7504" y="4005064"/>
            <a:ext cx="4211960" cy="25540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6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TERRA-MODIS (T6/T7): </a:t>
            </a:r>
            <a:r>
              <a:rPr lang="nl-BE" sz="2400" b="1" dirty="0" smtClean="0">
                <a:latin typeface="+mn-lt"/>
              </a:rPr>
              <a:t>	Post – </a:t>
            </a:r>
            <a:r>
              <a:rPr lang="nl-BE" sz="2400" b="1" dirty="0" err="1" smtClean="0">
                <a:latin typeface="+mn-lt"/>
              </a:rPr>
              <a:t>ISO-clustering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:\DOC\PROJECTEN\MO3\01_Evol\12_04_Final4\2_Report\IGQ_ISOSIM\m12soak5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" y="4754860"/>
            <a:ext cx="1980000" cy="198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4" name="Picture 13" descr="C:\DOC\PROJECTEN\MO3\01_Evol\12_04_Final4\2_Report\IGQ_ISOSIM\m12soak4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3825" y="2702852"/>
            <a:ext cx="1980001" cy="198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14" descr="C:\DOC\PROJECTEN\MO3\01_Evol\12_04_Final4\2_Report\IGQ_ISOSIM\m12soak3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3825" y="650404"/>
            <a:ext cx="1980000" cy="19800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" name="Picture 7" descr="C:\DOC\PROJECTEN\MO3\01_Evol\12_04_Final4\2_Report\EUu_ISOSIM\u11smpk3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85380" y="650404"/>
            <a:ext cx="2409862" cy="19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8" descr="C:\DOC\PROJECTEN\MO3\01_Evol\12_04_Final4\2_Report\EUu_ISOSIM\u11smpk4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85382" y="2702852"/>
            <a:ext cx="2390882" cy="19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9" descr="C:\DOC\PROJECTEN\MO3\01_Evol\12_04_Final4\2_Report\EUu_ISOSIM\u11smpk5.pn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85382" y="4754860"/>
            <a:ext cx="2391916" cy="198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752528" y="764704"/>
            <a:ext cx="4139952" cy="532453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dirty="0" smtClean="0"/>
              <a:t>SIMILARITY ANALYSIS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Scripts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err="1" smtClean="0"/>
              <a:t>Colours</a:t>
            </a:r>
            <a:r>
              <a:rPr lang="nl-BE" sz="2000" dirty="0" smtClean="0"/>
              <a:t>!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Separate </a:t>
            </a:r>
            <a:r>
              <a:rPr lang="nl-BE" sz="2000" dirty="0" err="1" smtClean="0"/>
              <a:t>QLKs</a:t>
            </a:r>
            <a:r>
              <a:rPr lang="nl-BE" sz="2000" dirty="0" smtClean="0"/>
              <a:t> per </a:t>
            </a:r>
            <a:r>
              <a:rPr lang="nl-BE" sz="2000" dirty="0" err="1" smtClean="0"/>
              <a:t>theme</a:t>
            </a:r>
            <a:endParaRPr lang="nl-BE" sz="2000" dirty="0" smtClean="0"/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IGAD:</a:t>
            </a:r>
          </a:p>
          <a:p>
            <a:pPr marL="914400" lvl="1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dirty="0" smtClean="0"/>
              <a:t>- </a:t>
            </a:r>
            <a:r>
              <a:rPr lang="nl-BE" sz="2000" dirty="0" err="1" smtClean="0"/>
              <a:t>Third</a:t>
            </a:r>
            <a:r>
              <a:rPr lang="nl-BE" sz="2000" dirty="0" smtClean="0"/>
              <a:t> series </a:t>
            </a:r>
            <a:r>
              <a:rPr lang="nl-BE" sz="2000" dirty="0" err="1" smtClean="0"/>
              <a:t>starting</a:t>
            </a:r>
            <a:r>
              <a:rPr lang="nl-BE" sz="2000" dirty="0" smtClean="0"/>
              <a:t> in June</a:t>
            </a:r>
          </a:p>
          <a:p>
            <a:pPr marL="914400" lvl="1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dirty="0" smtClean="0"/>
              <a:t>- Stop series </a:t>
            </a:r>
            <a:r>
              <a:rPr lang="nl-BE" sz="2000" dirty="0" err="1" smtClean="0"/>
              <a:t>after</a:t>
            </a:r>
            <a:r>
              <a:rPr lang="nl-BE" sz="2000" dirty="0" smtClean="0"/>
              <a:t> </a:t>
            </a:r>
            <a:r>
              <a:rPr lang="nl-BE" sz="2000" dirty="0" err="1" smtClean="0"/>
              <a:t>six</a:t>
            </a:r>
            <a:r>
              <a:rPr lang="nl-BE" sz="2000" dirty="0" smtClean="0"/>
              <a:t> </a:t>
            </a:r>
            <a:r>
              <a:rPr lang="nl-BE" sz="2000" dirty="0" err="1" smtClean="0"/>
              <a:t>months</a:t>
            </a:r>
            <a:endParaRPr lang="nl-BE" sz="2000" dirty="0" smtClean="0"/>
          </a:p>
          <a:p>
            <a:pPr marL="914400" lvl="1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dirty="0" smtClean="0"/>
              <a:t>- </a:t>
            </a:r>
            <a:r>
              <a:rPr lang="nl-BE" sz="2000" dirty="0" err="1" smtClean="0"/>
              <a:t>Only</a:t>
            </a:r>
            <a:r>
              <a:rPr lang="nl-BE" sz="2000" dirty="0" smtClean="0"/>
              <a:t> </a:t>
            </a:r>
            <a:r>
              <a:rPr lang="nl-BE" sz="2000" dirty="0" err="1" smtClean="0"/>
              <a:t>deliver</a:t>
            </a:r>
            <a:r>
              <a:rPr lang="nl-BE" sz="2000" dirty="0" smtClean="0"/>
              <a:t> </a:t>
            </a:r>
            <a:r>
              <a:rPr lang="nl-BE" sz="2000" dirty="0" err="1" smtClean="0"/>
              <a:t>QLKs</a:t>
            </a:r>
            <a:r>
              <a:rPr lang="nl-BE" sz="2000" dirty="0" smtClean="0"/>
              <a:t> </a:t>
            </a:r>
            <a:r>
              <a:rPr lang="nl-BE" sz="2000" dirty="0" err="1" smtClean="0"/>
              <a:t>not</a:t>
            </a:r>
            <a:r>
              <a:rPr lang="nl-BE" sz="2000" dirty="0" smtClean="0"/>
              <a:t> </a:t>
            </a:r>
            <a:r>
              <a:rPr lang="nl-BE" sz="2000" dirty="0" err="1" smtClean="0"/>
              <a:t>IMGs</a:t>
            </a:r>
            <a:endParaRPr lang="nl-BE" sz="2000" dirty="0" smtClean="0"/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dirty="0" smtClean="0"/>
              <a:t>To save time: </a:t>
            </a:r>
            <a:r>
              <a:rPr lang="nl-BE" sz="2000" dirty="0" err="1" smtClean="0"/>
              <a:t>derived</a:t>
            </a:r>
            <a:r>
              <a:rPr lang="nl-BE" sz="2000" dirty="0" smtClean="0"/>
              <a:t> </a:t>
            </a:r>
            <a:r>
              <a:rPr lang="nl-BE" sz="2000" dirty="0" err="1" smtClean="0"/>
              <a:t>from</a:t>
            </a:r>
            <a:r>
              <a:rPr lang="nl-BE" sz="2000" dirty="0" smtClean="0"/>
              <a:t> 5x5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dirty="0" smtClean="0"/>
              <a:t>	</a:t>
            </a:r>
            <a:r>
              <a:rPr lang="nl-BE" sz="2000" dirty="0" err="1" smtClean="0"/>
              <a:t>thinned</a:t>
            </a:r>
            <a:r>
              <a:rPr lang="nl-BE" sz="2000" dirty="0" smtClean="0"/>
              <a:t> </a:t>
            </a:r>
            <a:r>
              <a:rPr lang="nl-BE" sz="2000" dirty="0" err="1" smtClean="0"/>
              <a:t>rois</a:t>
            </a:r>
            <a:r>
              <a:rPr lang="nl-BE" sz="2000" dirty="0" smtClean="0"/>
              <a:t> </a:t>
            </a:r>
            <a:r>
              <a:rPr lang="nl-BE" sz="2000" dirty="0" err="1" smtClean="0"/>
              <a:t>IGQt</a:t>
            </a:r>
            <a:r>
              <a:rPr lang="nl-BE" sz="2000" dirty="0" smtClean="0"/>
              <a:t> and </a:t>
            </a:r>
            <a:r>
              <a:rPr lang="nl-BE" sz="2000" dirty="0" err="1" smtClean="0"/>
              <a:t>EUQt</a:t>
            </a:r>
            <a:endParaRPr lang="nl-BE" sz="2000" dirty="0" smtClean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9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TERRA-MODIS (T6/T7): </a:t>
            </a:r>
            <a:r>
              <a:rPr lang="nl-BE" sz="2400" b="1" dirty="0" smtClean="0">
                <a:latin typeface="+mn-lt"/>
              </a:rPr>
              <a:t>	Post – </a:t>
            </a:r>
            <a:r>
              <a:rPr lang="nl-BE" sz="2400" b="1" dirty="0" err="1" smtClean="0">
                <a:latin typeface="+mn-lt"/>
              </a:rPr>
              <a:t>Similarity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analysis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86643" y="142852"/>
            <a:ext cx="1357322" cy="514351"/>
            <a:chOff x="3816" y="4089"/>
            <a:chExt cx="2462" cy="840"/>
          </a:xfrm>
        </p:grpSpPr>
        <p:pic>
          <p:nvPicPr>
            <p:cNvPr id="1033" name="Picture 9" descr="2007-09-12_1631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6" y="4266"/>
              <a:ext cx="1845" cy="64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4" name="Picture 10" descr="Logo240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6" y="4089"/>
              <a:ext cx="632" cy="84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481562" y="828657"/>
            <a:ext cx="8266902" cy="1785104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nl-BE" sz="2200" b="1" dirty="0" smtClean="0">
                <a:latin typeface="+mn-lt"/>
              </a:rPr>
              <a:t>MARSOP3-LOT II (</a:t>
            </a:r>
            <a:r>
              <a:rPr lang="nl-BE" sz="2200" b="1" dirty="0" err="1" smtClean="0">
                <a:latin typeface="+mn-lt"/>
              </a:rPr>
              <a:t>Remote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>
                <a:latin typeface="+mn-lt"/>
              </a:rPr>
              <a:t>Sensing</a:t>
            </a:r>
            <a:r>
              <a:rPr lang="nl-BE" sz="2200" b="1" dirty="0" smtClean="0">
                <a:latin typeface="+mn-lt"/>
              </a:rPr>
              <a:t>)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Interim </a:t>
            </a:r>
            <a:r>
              <a:rPr lang="nl-BE" sz="2200" b="1" dirty="0" smtClean="0">
                <a:latin typeface="+mn-lt"/>
              </a:rPr>
              <a:t>Meeting of </a:t>
            </a:r>
            <a:r>
              <a:rPr lang="nl-BE" sz="2200" b="1" dirty="0" err="1" smtClean="0">
                <a:latin typeface="+mn-lt"/>
              </a:rPr>
              <a:t>Phase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smtClean="0"/>
              <a:t>3.2 </a:t>
            </a:r>
            <a:r>
              <a:rPr lang="nl-BE" sz="2200" b="1" dirty="0" smtClean="0">
                <a:latin typeface="+mn-lt"/>
              </a:rPr>
              <a:t>(April 2012</a:t>
            </a:r>
            <a:r>
              <a:rPr lang="nl-BE" sz="2200" b="1" dirty="0" smtClean="0">
                <a:latin typeface="+mn-lt"/>
                <a:sym typeface="Symbol"/>
              </a:rPr>
              <a:t></a:t>
            </a:r>
            <a:r>
              <a:rPr lang="nl-BE" sz="2200" b="1" dirty="0" err="1" smtClean="0">
                <a:latin typeface="+mn-lt"/>
                <a:sym typeface="Symbol"/>
              </a:rPr>
              <a:t>October</a:t>
            </a:r>
            <a:r>
              <a:rPr lang="nl-BE" sz="2200" b="1" dirty="0" smtClean="0">
                <a:latin typeface="+mn-lt"/>
              </a:rPr>
              <a:t> 2012) 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5-6 November 2012, </a:t>
            </a:r>
            <a:r>
              <a:rPr lang="nl-BE" sz="2200" b="1" dirty="0" err="1" smtClean="0"/>
              <a:t>JRC-Ispra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Herman Eerens, Dominique Haesen, Bart Ooms,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Else Swinnen, Carolien </a:t>
            </a:r>
            <a:r>
              <a:rPr lang="nl-BE" sz="2200" b="1" dirty="0" err="1" smtClean="0"/>
              <a:t>Toté</a:t>
            </a:r>
            <a:r>
              <a:rPr lang="nl-BE" sz="2200" b="1" dirty="0" smtClean="0">
                <a:latin typeface="+mn-lt"/>
              </a:rPr>
              <a:t> &amp; Lieven Bydekerke</a:t>
            </a:r>
          </a:p>
        </p:txBody>
      </p:sp>
      <p:pic>
        <p:nvPicPr>
          <p:cNvPr id="1032" name="Picture 13" descr="VITO_logo"/>
          <p:cNvPicPr>
            <a:picLocks noGrp="1" noChangeAspect="1" noChangeArrowheads="1"/>
          </p:cNvPicPr>
          <p:nvPr>
            <p:ph idx="4294967295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6288" y="214291"/>
            <a:ext cx="1523213" cy="47600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alterr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14290"/>
            <a:ext cx="1428760" cy="47238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 descr="logo_mc_wi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8880" y="214290"/>
            <a:ext cx="1285884" cy="46384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7" descr="51b99_gisat-logo2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1025" y="214290"/>
            <a:ext cx="1614093" cy="4286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0034" y="2773035"/>
            <a:ext cx="7384334" cy="3552254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extrusionH="25400" contourW="6350" prstMaterial="matte">
            <a:bevelT w="6350" h="82550"/>
            <a:bevelB h="6350"/>
          </a:sp3d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AutoNum type="alphaUcPeriod"/>
            </a:pPr>
            <a:r>
              <a:rPr lang="nl-BE" sz="2200" b="1" dirty="0" smtClean="0">
                <a:latin typeface="+mn-lt"/>
              </a:rPr>
              <a:t>MANAGEMENT</a:t>
            </a:r>
            <a:endParaRPr lang="nl-BE" sz="2200" b="1" dirty="0" smtClean="0">
              <a:solidFill>
                <a:srgbClr val="FF0000"/>
              </a:solidFill>
              <a:latin typeface="+mn-lt"/>
            </a:endParaRP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  <a:buAutoNum type="alphaUcPeriod"/>
            </a:pPr>
            <a:r>
              <a:rPr lang="nl-BE" sz="2200" b="1" dirty="0" smtClean="0">
                <a:latin typeface="+mn-lt"/>
              </a:rPr>
              <a:t>TASKS	MSG-SEVIRI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</a:t>
            </a:r>
            <a:r>
              <a:rPr lang="nl-BE" sz="2200" b="1" dirty="0" err="1" smtClean="0">
                <a:latin typeface="+mn-lt"/>
              </a:rPr>
              <a:t>Afr</a:t>
            </a:r>
            <a:r>
              <a:rPr lang="nl-BE" sz="2200" b="1" dirty="0" smtClean="0">
                <a:latin typeface="+mn-lt"/>
              </a:rPr>
              <a:t>		(T2)</a:t>
            </a:r>
          </a:p>
          <a:p>
            <a:pPr marL="457200" indent="-457200" algn="l">
              <a:lnSpc>
                <a:spcPct val="50000"/>
              </a:lnSpc>
              <a:spcBef>
                <a:spcPts val="1320"/>
              </a:spcBef>
            </a:pPr>
            <a:r>
              <a:rPr lang="nl-BE" sz="2200" b="1" dirty="0" smtClean="0">
                <a:latin typeface="+mn-lt"/>
              </a:rPr>
              <a:t>			SPOT-VGT		Global		(T8)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</a:t>
            </a:r>
            <a:r>
              <a:rPr lang="nl-BE" sz="2200" b="1" dirty="0" err="1" smtClean="0">
                <a:latin typeface="+mn-lt"/>
              </a:rPr>
              <a:t>SPOT-VGTp</a:t>
            </a:r>
            <a:r>
              <a:rPr lang="nl-BE" sz="2200" b="1" dirty="0" smtClean="0">
                <a:latin typeface="+mn-lt"/>
              </a:rPr>
              <a:t> 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(T4)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NOAA-AVHRR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(T3)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METOP-AVHRR 		Global+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	(T5)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TERRA-MODIS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+IGAD	(T6/7)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C. SOFTWARE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D. CONCLUSIONS &amp; 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01" y="67310"/>
            <a:ext cx="8892512" cy="523220"/>
          </a:xfrm>
          <a:prstGeom prst="rect">
            <a:avLst/>
          </a:prstGeom>
          <a:solidFill>
            <a:srgbClr val="33CC3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3000"/>
              </a:spcBef>
            </a:pPr>
            <a:r>
              <a:rPr lang="nl-BE" sz="2800" b="1" dirty="0" smtClean="0">
                <a:solidFill>
                  <a:schemeClr val="bg1"/>
                </a:solidFill>
                <a:latin typeface="+mn-lt"/>
              </a:rPr>
              <a:t>POST-PROCESSING SOFTWARE:      GLIMPSE &amp; SPIRITS</a:t>
            </a:r>
            <a:endParaRPr lang="en-GB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323528" y="548680"/>
            <a:ext cx="8496944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Glimpse</a:t>
            </a: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(DOS)		Spirits (Windows)</a:t>
            </a: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lang="nl-BE" sz="2000" dirty="0" smtClean="0">
                <a:solidFill>
                  <a:schemeClr val="tx2"/>
                </a:solidFill>
                <a:latin typeface="+mn-lt"/>
              </a:rPr>
              <a:t>Herman Eerens (25%)  		Dominique Haesen (100%)</a:t>
            </a:r>
            <a:endParaRPr kumimoji="0" lang="en-GB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412776"/>
            <a:ext cx="7789118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5"/>
          <p:cNvSpPr txBox="1">
            <a:spLocks/>
          </p:cNvSpPr>
          <p:nvPr/>
        </p:nvSpPr>
        <p:spPr>
          <a:xfrm>
            <a:off x="611560" y="4350583"/>
            <a:ext cx="30963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lang="nl-BE" sz="2000" b="1" dirty="0" smtClean="0">
                <a:latin typeface="+mn-lt"/>
              </a:rPr>
              <a:t>Complex matter: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nl-BE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Technical</a:t>
            </a:r>
            <a:r>
              <a:rPr kumimoji="0" lang="nl-BE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elements</a:t>
            </a:r>
            <a:endParaRPr kumimoji="0" lang="nl-BE" sz="20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lang="nl-BE" sz="2000" dirty="0" err="1" smtClean="0">
                <a:latin typeface="+mn-lt"/>
              </a:rPr>
              <a:t>Contractual</a:t>
            </a:r>
            <a:r>
              <a:rPr lang="nl-BE" sz="2000" dirty="0" smtClean="0">
                <a:latin typeface="+mn-lt"/>
              </a:rPr>
              <a:t> </a:t>
            </a:r>
            <a:r>
              <a:rPr lang="nl-BE" sz="2000" dirty="0" err="1" smtClean="0">
                <a:latin typeface="+mn-lt"/>
              </a:rPr>
              <a:t>elements</a:t>
            </a:r>
            <a:endParaRPr lang="nl-BE" sz="2000" dirty="0" smtClean="0"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lang="nl-BE" sz="2000" dirty="0" err="1" smtClean="0">
                <a:latin typeface="+mn-lt"/>
              </a:rPr>
              <a:t>Delays</a:t>
            </a:r>
            <a:endParaRPr lang="nl-BE" sz="2000" dirty="0" smtClean="0"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lang="nl-BE" sz="2000" dirty="0" err="1" smtClean="0">
                <a:latin typeface="+mn-lt"/>
              </a:rPr>
              <a:t>IPR-issues</a:t>
            </a:r>
            <a:endParaRPr lang="nl-BE" sz="2000" dirty="0" smtClean="0"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kumimoji="0" lang="nl-BE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Different </a:t>
            </a:r>
            <a:r>
              <a:rPr kumimoji="0" lang="nl-BE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staff</a:t>
            </a:r>
            <a:r>
              <a:rPr kumimoji="0" lang="nl-BE" sz="20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nl-BE" sz="2000" b="0" i="0" u="none" strike="noStrike" kern="1200" cap="none" spc="0" normalizeH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members</a:t>
            </a:r>
            <a:endParaRPr kumimoji="0" lang="nl-BE" sz="20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000"/>
              <a:buFont typeface="Arial" pitchFamily="34" charset="0"/>
              <a:buChar char="•"/>
              <a:tabLst/>
              <a:defRPr/>
            </a:pPr>
            <a:r>
              <a:rPr lang="nl-BE" sz="2000" dirty="0" err="1" smtClean="0">
                <a:latin typeface="+mn-lt"/>
              </a:rPr>
              <a:t>Interactions</a:t>
            </a:r>
            <a:r>
              <a:rPr lang="nl-BE" sz="2000" dirty="0" smtClean="0">
                <a:latin typeface="+mn-lt"/>
              </a:rPr>
              <a:t>….</a:t>
            </a:r>
            <a:endParaRPr kumimoji="0" lang="nl-BE" sz="2000" b="0" i="0" u="none" strike="noStrike" kern="1200" cap="none" spc="0" normalizeH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860032" y="4509120"/>
            <a:ext cx="3528392" cy="187743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lang="nl-BE" sz="2000" b="1" dirty="0" smtClean="0">
                <a:latin typeface="+mn-lt"/>
              </a:rPr>
              <a:t>                     SPIRITS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endParaRPr lang="nl-BE" sz="2000" b="1" dirty="0" smtClean="0"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lang="nl-BE" sz="2000" b="1" dirty="0" smtClean="0">
                <a:latin typeface="+mn-lt"/>
              </a:rPr>
              <a:t>GLIMPSE                         MANUAL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endParaRPr lang="nl-BE" sz="2000" b="1" dirty="0" smtClean="0">
              <a:latin typeface="+mn-lt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None/>
              <a:tabLst/>
              <a:defRPr/>
            </a:pPr>
            <a:r>
              <a:rPr lang="nl-BE" sz="2000" b="1" dirty="0" smtClean="0">
                <a:latin typeface="+mn-lt"/>
              </a:rPr>
              <a:t>                    TUTORIAL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955010" y="5445224"/>
            <a:ext cx="1224136" cy="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580112" y="4797152"/>
            <a:ext cx="576064" cy="43204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88224" y="4869160"/>
            <a:ext cx="0" cy="115212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04248" y="5589240"/>
            <a:ext cx="864096" cy="36004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948264" y="4869160"/>
            <a:ext cx="648072" cy="432048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80112" y="5661248"/>
            <a:ext cx="792088" cy="360040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41412" y="90850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MANAGEMENT:	Budgets </a:t>
            </a:r>
            <a:r>
              <a:rPr lang="nl-BE" sz="2400" b="1" dirty="0" err="1" smtClean="0">
                <a:latin typeface="+mn-lt"/>
              </a:rPr>
              <a:t>for</a:t>
            </a:r>
            <a:r>
              <a:rPr lang="nl-BE" sz="2400" b="1" dirty="0" smtClean="0">
                <a:latin typeface="+mn-lt"/>
              </a:rPr>
              <a:t> MARSOP3 - Lot II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692696"/>
            <a:ext cx="7200800" cy="3796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4509120"/>
            <a:ext cx="7892091" cy="185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01" y="67310"/>
            <a:ext cx="8892512" cy="523220"/>
          </a:xfrm>
          <a:prstGeom prst="rect">
            <a:avLst/>
          </a:prstGeom>
          <a:solidFill>
            <a:srgbClr val="33CC3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3000"/>
              </a:spcBef>
            </a:pPr>
            <a:r>
              <a:rPr lang="nl-BE" sz="2800" b="1" dirty="0" smtClean="0">
                <a:solidFill>
                  <a:schemeClr val="bg1"/>
                </a:solidFill>
                <a:latin typeface="+mn-lt"/>
              </a:rPr>
              <a:t>POST-PROCESSING SOFTWARE:    		SOME DATES</a:t>
            </a:r>
            <a:endParaRPr lang="en-GB" sz="28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179512" y="764704"/>
          <a:ext cx="8820472" cy="5400000"/>
        </p:xfrm>
        <a:graphic>
          <a:graphicData uri="http://schemas.openxmlformats.org/drawingml/2006/table">
            <a:tbl>
              <a:tblPr/>
              <a:tblGrid>
                <a:gridCol w="1486371"/>
                <a:gridCol w="7334101"/>
              </a:tblGrid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b="1" dirty="0">
                          <a:latin typeface="Arial"/>
                          <a:ea typeface="Times New Roman"/>
                          <a:cs typeface="Times New Roman"/>
                        </a:rPr>
                        <a:t>DATE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b="1" dirty="0">
                          <a:latin typeface="Arial"/>
                          <a:ea typeface="Times New Roman"/>
                          <a:cs typeface="Times New Roman"/>
                        </a:rPr>
                        <a:t>EVENT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2011-12-20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>
                          <a:latin typeface="Arial"/>
                          <a:ea typeface="Times New Roman"/>
                          <a:cs typeface="Times New Roman"/>
                        </a:rPr>
                        <a:t>VITO: Let’s postpone project until end of 2012 (instead of April 2012)</a:t>
                      </a:r>
                      <a:endParaRPr lang="en-GB" sz="1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2012-02-08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JRC: OK but penalty of 0.2% of 30k€ per </a:t>
                      </a: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day </a:t>
                      </a: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(1800 €/month)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2012-02-09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IPR-meeting at VITO attended by JRC-</a:t>
                      </a:r>
                      <a:r>
                        <a:rPr lang="en-US" sz="1700" dirty="0" err="1">
                          <a:latin typeface="Arial"/>
                          <a:ea typeface="Times New Roman"/>
                          <a:cs typeface="Times New Roman"/>
                        </a:rPr>
                        <a:t>Ispra</a:t>
                      </a: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, JRC-Brussels &amp; VITO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2012-06-04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JRC-Brussels sends draft proposal on IPR-issues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2012-07-20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VITO: new SPIRITS </a:t>
                      </a: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version +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MANUAL</a:t>
                      </a: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(candidate for 1</a:t>
                      </a:r>
                      <a:r>
                        <a:rPr lang="en-US" sz="1700" baseline="30000" dirty="0">
                          <a:latin typeface="Arial"/>
                          <a:ea typeface="Times New Roman"/>
                          <a:cs typeface="Times New Roman"/>
                        </a:rPr>
                        <a:t>st</a:t>
                      </a: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 official release)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2012-09-04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>
                          <a:latin typeface="Arial"/>
                          <a:ea typeface="Times New Roman"/>
                          <a:cs typeface="Times New Roman"/>
                        </a:rPr>
                        <a:t>VITO: please provide feedback and official approvement</a:t>
                      </a:r>
                      <a:endParaRPr lang="en-GB" sz="1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2012-09-07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>
                          <a:latin typeface="Arial"/>
                          <a:ea typeface="Times New Roman"/>
                          <a:cs typeface="Times New Roman"/>
                        </a:rPr>
                        <a:t>JRC: first reaction</a:t>
                      </a:r>
                      <a:endParaRPr lang="en-GB" sz="17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2012-09-25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JRC: list of corrections and suggestions for improvement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2012-09-26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Informal meeting in Rome (Rembold, Eerens)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2012-09-27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VITO: updated SPIRITS version accounting for part of </a:t>
                      </a: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JRC-comments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2012-10-02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VITO: consider this as first official release &amp; end of this amendment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2012-10-16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JRC: OK (under certain conditions…)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2012-10-31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VITO: Draft version of </a:t>
                      </a:r>
                      <a:r>
                        <a:rPr lang="en-US" sz="1700" b="1" dirty="0" smtClean="0">
                          <a:solidFill>
                            <a:srgbClr val="FF0000"/>
                          </a:solidFill>
                          <a:latin typeface="Arial"/>
                          <a:ea typeface="Times New Roman"/>
                          <a:cs typeface="Times New Roman"/>
                        </a:rPr>
                        <a:t>TUTORIAL</a:t>
                      </a:r>
                      <a:endParaRPr lang="en-GB" sz="1700" b="1" dirty="0">
                        <a:solidFill>
                          <a:srgbClr val="FF0000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000"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2012-11-06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08000">
                        <a:spcAft>
                          <a:spcPts val="0"/>
                        </a:spcAft>
                      </a:pPr>
                      <a:r>
                        <a:rPr lang="en-US" sz="1700" dirty="0">
                          <a:latin typeface="Arial"/>
                          <a:ea typeface="Times New Roman"/>
                          <a:cs typeface="Times New Roman"/>
                        </a:rPr>
                        <a:t>VITO: Draft version of new SPIRITS, now with </a:t>
                      </a:r>
                      <a:r>
                        <a:rPr lang="en-US" sz="1700" dirty="0" smtClean="0">
                          <a:latin typeface="Arial"/>
                          <a:ea typeface="Times New Roman"/>
                          <a:cs typeface="Times New Roman"/>
                        </a:rPr>
                        <a:t>FAO-modules, etc.</a:t>
                      </a:r>
                      <a:endParaRPr lang="en-GB" sz="17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491" marR="32491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05061" y="559346"/>
            <a:ext cx="8496944" cy="607858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tabLst>
                <a:tab pos="984250" algn="l"/>
              </a:tabLst>
            </a:pPr>
            <a:r>
              <a:rPr lang="nl-BE" sz="2000" b="1" i="1" dirty="0" smtClean="0"/>
              <a:t>New GLIMPSE modules (</a:t>
            </a:r>
            <a:r>
              <a:rPr lang="nl-BE" sz="2000" b="1" i="1" dirty="0" err="1" smtClean="0"/>
              <a:t>mainly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for</a:t>
            </a:r>
            <a:r>
              <a:rPr lang="nl-BE" sz="2000" b="1" i="1" dirty="0" smtClean="0"/>
              <a:t> FAO-ASIS)</a:t>
            </a: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4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marL="0" lvl="1" algn="l">
              <a:lnSpc>
                <a:spcPct val="100000"/>
              </a:lnSpc>
              <a:spcBef>
                <a:spcPts val="0"/>
              </a:spcBef>
              <a:tabLst>
                <a:tab pos="984250" algn="l"/>
              </a:tabLst>
            </a:pPr>
            <a:endParaRPr lang="nl-BE" sz="2000" i="1" dirty="0" smtClean="0"/>
          </a:p>
          <a:p>
            <a:pPr lvl="1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endParaRPr lang="nl-BE" sz="2000" i="1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+mj-lt"/>
              <a:buAutoNum type="arabicPeriod"/>
              <a:tabLst>
                <a:tab pos="984250" algn="l"/>
              </a:tabLst>
            </a:pPr>
            <a:endParaRPr lang="nl-BE" sz="2000" b="1" i="1" dirty="0" smtClean="0"/>
          </a:p>
          <a:p>
            <a:pPr marL="457200" indent="-457200" algn="l">
              <a:lnSpc>
                <a:spcPct val="100000"/>
              </a:lnSpc>
              <a:spcBef>
                <a:spcPts val="1200"/>
              </a:spcBef>
              <a:buFont typeface="+mj-lt"/>
              <a:buAutoNum type="arabicPeriod" startAt="2"/>
              <a:tabLst>
                <a:tab pos="984250" algn="l"/>
              </a:tabLst>
            </a:pPr>
            <a:r>
              <a:rPr lang="nl-BE" sz="2000" b="1" i="1" dirty="0" err="1" smtClean="0"/>
              <a:t>Continued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Enhancements</a:t>
            </a:r>
            <a:r>
              <a:rPr lang="nl-BE" sz="2000" b="1" i="1" dirty="0" smtClean="0"/>
              <a:t> &amp; </a:t>
            </a:r>
            <a:r>
              <a:rPr lang="nl-BE" sz="2000" b="1" i="1" dirty="0" err="1" smtClean="0"/>
              <a:t>Revisions</a:t>
            </a:r>
            <a:endParaRPr lang="nl-BE" sz="2000" b="1" i="1" dirty="0" smtClean="0"/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Corrections</a:t>
            </a:r>
            <a:r>
              <a:rPr lang="nl-BE" sz="2000" i="1" dirty="0" smtClean="0"/>
              <a:t> of bugs, </a:t>
            </a:r>
            <a:r>
              <a:rPr lang="nl-BE" sz="2000" i="1" dirty="0" err="1" smtClean="0"/>
              <a:t>reported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by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users</a:t>
            </a:r>
            <a:r>
              <a:rPr lang="nl-BE" sz="2000" i="1" dirty="0" smtClean="0"/>
              <a:t>/</a:t>
            </a:r>
            <a:r>
              <a:rPr lang="nl-BE" sz="2000" i="1" dirty="0" err="1" smtClean="0"/>
              <a:t>own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experiences</a:t>
            </a:r>
            <a:r>
              <a:rPr lang="nl-BE" sz="2000" i="1" dirty="0" smtClean="0"/>
              <a:t>…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smtClean="0"/>
              <a:t>General </a:t>
            </a:r>
            <a:r>
              <a:rPr lang="nl-BE" sz="2000" i="1" dirty="0" err="1" smtClean="0"/>
              <a:t>revisions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library</a:t>
            </a:r>
            <a:endParaRPr lang="nl-BE" sz="2000" i="1" dirty="0" smtClean="0"/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smtClean="0"/>
              <a:t>New </a:t>
            </a:r>
            <a:r>
              <a:rPr lang="nl-BE" sz="2000" i="1" dirty="0" err="1" smtClean="0"/>
              <a:t>versions</a:t>
            </a:r>
            <a:r>
              <a:rPr lang="nl-BE" sz="2000" i="1" dirty="0" smtClean="0"/>
              <a:t>, e.g. CUMULATE, </a:t>
            </a:r>
            <a:r>
              <a:rPr lang="nl-BE" sz="2000" i="1" dirty="0" err="1" smtClean="0"/>
              <a:t>HDRadapt</a:t>
            </a:r>
            <a:r>
              <a:rPr lang="nl-BE" sz="2000" i="1" dirty="0" smtClean="0"/>
              <a:t>,…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01" y="67310"/>
            <a:ext cx="8892512" cy="523220"/>
          </a:xfrm>
          <a:prstGeom prst="rect">
            <a:avLst/>
          </a:prstGeom>
          <a:solidFill>
            <a:srgbClr val="33CC3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3000"/>
              </a:spcBef>
            </a:pPr>
            <a:r>
              <a:rPr lang="nl-BE" sz="2800" b="1" dirty="0" smtClean="0">
                <a:solidFill>
                  <a:schemeClr val="bg1"/>
                </a:solidFill>
                <a:latin typeface="+mn-lt"/>
              </a:rPr>
              <a:t>POST-PROCESSING SOFTWARE:    		GLIMPSE</a:t>
            </a:r>
            <a:endParaRPr lang="en-GB" sz="2800" b="1" dirty="0">
              <a:solidFill>
                <a:schemeClr val="bg1"/>
              </a:solidFill>
              <a:latin typeface="+mn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51520" y="949102"/>
          <a:ext cx="8712968" cy="4267200"/>
        </p:xfrm>
        <a:graphic>
          <a:graphicData uri="http://schemas.openxmlformats.org/drawingml/2006/table">
            <a:tbl>
              <a:tblPr/>
              <a:tblGrid>
                <a:gridCol w="1191517"/>
                <a:gridCol w="7521451"/>
              </a:tblGrid>
              <a:tr h="18570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PROGRAM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400" b="1" dirty="0">
                          <a:latin typeface="Arial"/>
                          <a:ea typeface="Times New Roman"/>
                        </a:rPr>
                        <a:t>FUNCTIONALITY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18570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Times New Roman"/>
                        </a:rPr>
                        <a:t>INTERPOL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ea typeface="Times New Roman"/>
                        </a:rPr>
                        <a:t>Modify the framing, resolution and/or extension of any input image.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141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Times New Roman"/>
                        </a:rPr>
                        <a:t>SMOOTHwk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Times New Roman"/>
                        </a:rPr>
                        <a:t>A modified version of the standard SMOOTH (cleaning of VI-series via a modified Swets algorithm), but acting on weekly inputs (e.g. NOAA-AVHRR from STAR).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5711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>
                          <a:latin typeface="Arial"/>
                          <a:ea typeface="Times New Roman"/>
                        </a:rPr>
                        <a:t>VHI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Times New Roman"/>
                        </a:rPr>
                        <a:t>Computation of the Vegetation Health Index, as VHI=w.VCI+(1-w).TCI, with VCI=Vegetation Condition Index, TCI=Temperature Condition Index, and w the relative weight  [0.0 – 1.0] assigned to the VCI. Optionally, the weights can be read from an image, thereby allowing for local variations. 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141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 err="1">
                          <a:latin typeface="Arial"/>
                          <a:ea typeface="Times New Roman"/>
                        </a:rPr>
                        <a:t>PHENOdat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Times New Roman"/>
                        </a:rPr>
                        <a:t>Time series analysis which detects per year and per pixel the start and end of the single or double season(s): SOS1, EOS1, SOS2, EOS2.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  <a:tr h="55711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 err="1">
                          <a:latin typeface="Arial"/>
                          <a:ea typeface="Times New Roman"/>
                        </a:rPr>
                        <a:t>PHENOnow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Times New Roman"/>
                        </a:rPr>
                        <a:t>Computes an image which indicates for each pixel the progress of the current season, via the index P</a:t>
                      </a:r>
                      <a:r>
                        <a:rPr lang="en-GB" sz="1400" baseline="-25000">
                          <a:latin typeface="Arial"/>
                          <a:ea typeface="Times New Roman"/>
                        </a:rPr>
                        <a:t>sos</a:t>
                      </a:r>
                      <a:r>
                        <a:rPr lang="en-GB" sz="1400">
                          <a:latin typeface="Arial"/>
                          <a:ea typeface="Times New Roman"/>
                        </a:rPr>
                        <a:t>= [Today - SOS] / [EOS - SOS]. Actually, two such images are retrieved, one for each season.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  <a:tr h="37141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 err="1">
                          <a:latin typeface="Arial"/>
                          <a:ea typeface="Times New Roman"/>
                        </a:rPr>
                        <a:t>PHENOcum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ea typeface="Times New Roman"/>
                        </a:rPr>
                        <a:t>This program calculates per pixel the sum/mean of a </a:t>
                      </a:r>
                      <a:r>
                        <a:rPr lang="en-GB" sz="1400" dirty="0" err="1">
                          <a:latin typeface="Arial"/>
                          <a:ea typeface="Times New Roman"/>
                        </a:rPr>
                        <a:t>dekadal</a:t>
                      </a:r>
                      <a:r>
                        <a:rPr lang="en-GB" sz="1400" dirty="0">
                          <a:latin typeface="Arial"/>
                          <a:ea typeface="Times New Roman"/>
                        </a:rPr>
                        <a:t> time series between SOS and EOS (or “today”, if EOS is not yet reached) as defined by </a:t>
                      </a:r>
                      <a:r>
                        <a:rPr lang="en-GB" sz="1400" dirty="0" err="1">
                          <a:latin typeface="Arial"/>
                          <a:ea typeface="Times New Roman"/>
                        </a:rPr>
                        <a:t>PHENOdat</a:t>
                      </a:r>
                      <a:r>
                        <a:rPr lang="en-GB" sz="1400" dirty="0">
                          <a:latin typeface="Arial"/>
                          <a:ea typeface="Times New Roman"/>
                        </a:rPr>
                        <a:t>. 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99"/>
                    </a:solidFill>
                  </a:tcPr>
                </a:tc>
              </a:tr>
              <a:tr h="742820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ea typeface="Times New Roman"/>
                        </a:rPr>
                        <a:t>CLS2RUM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>
                          <a:latin typeface="Arial"/>
                          <a:ea typeface="Times New Roman"/>
                        </a:rPr>
                        <a:t>Modified version of the standard IMG2RUM, but focussing on frequencies. Spatial aggregation, i.e. extraction of RUM-databases with per administrative region the percentage of pixels of a certain class and having image values in a certain range. For instance, the frequency of cropland pixels in a certain region with VHI below 35%.</a:t>
                      </a:r>
                      <a:endParaRPr lang="en-GB" sz="140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85704"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b="1" dirty="0">
                          <a:latin typeface="Arial"/>
                          <a:ea typeface="Times New Roman"/>
                        </a:rPr>
                        <a:t>RUM2IMG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Bef>
                          <a:spcPts val="300"/>
                        </a:spcBef>
                        <a:spcAft>
                          <a:spcPts val="0"/>
                        </a:spcAft>
                      </a:pPr>
                      <a:r>
                        <a:rPr lang="en-GB" sz="1400" dirty="0">
                          <a:latin typeface="Arial"/>
                          <a:ea typeface="Times New Roman"/>
                        </a:rPr>
                        <a:t>The opposite of IMG2RUM or CLS2RUM: Reconversion of a RUM-file to image format.</a:t>
                      </a:r>
                      <a:endParaRPr lang="en-GB" sz="1400" dirty="0">
                        <a:latin typeface="Times New Roman"/>
                        <a:ea typeface="Times New Roman"/>
                      </a:endParaRPr>
                    </a:p>
                  </a:txBody>
                  <a:tcPr marL="40475" marR="40475" marT="0" marB="0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23528" y="836712"/>
            <a:ext cx="8496944" cy="509370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200"/>
              </a:spcBef>
              <a:tabLst>
                <a:tab pos="984250" algn="l"/>
              </a:tabLst>
            </a:pPr>
            <a:r>
              <a:rPr lang="nl-BE" sz="2000" b="1" i="1" dirty="0" smtClean="0"/>
              <a:t>Always and </a:t>
            </a:r>
            <a:r>
              <a:rPr lang="nl-BE" sz="2000" b="1" i="1" dirty="0" err="1" smtClean="0"/>
              <a:t>by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default</a:t>
            </a:r>
            <a:r>
              <a:rPr lang="nl-BE" sz="2000" b="1" i="1" dirty="0" smtClean="0"/>
              <a:t>: </a:t>
            </a:r>
            <a:r>
              <a:rPr lang="nl-BE" sz="2000" i="1" dirty="0" smtClean="0"/>
              <a:t>bug </a:t>
            </a:r>
            <a:r>
              <a:rPr lang="nl-BE" sz="2000" i="1" dirty="0" err="1" smtClean="0"/>
              <a:t>fixes</a:t>
            </a:r>
            <a:r>
              <a:rPr lang="nl-BE" sz="2000" i="1" dirty="0" smtClean="0"/>
              <a:t>, </a:t>
            </a:r>
            <a:r>
              <a:rPr lang="nl-BE" sz="2000" i="1" dirty="0" err="1" smtClean="0"/>
              <a:t>UI-improvements</a:t>
            </a:r>
            <a:r>
              <a:rPr lang="nl-BE" sz="2000" i="1" dirty="0" smtClean="0"/>
              <a:t>, etc.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i="1" dirty="0" smtClean="0"/>
              <a:t>20 </a:t>
            </a:r>
            <a:r>
              <a:rPr lang="nl-BE" sz="2000" b="1" i="1" dirty="0" err="1" smtClean="0"/>
              <a:t>July</a:t>
            </a:r>
            <a:r>
              <a:rPr lang="nl-BE" sz="2000" b="1" i="1" dirty="0" smtClean="0"/>
              <a:t> 2012: </a:t>
            </a:r>
            <a:r>
              <a:rPr lang="nl-BE" sz="2000" b="1" i="1" dirty="0" err="1" smtClean="0"/>
              <a:t>Draft</a:t>
            </a:r>
            <a:r>
              <a:rPr lang="nl-BE" sz="2000" b="1" i="1" dirty="0" smtClean="0"/>
              <a:t> </a:t>
            </a:r>
            <a:r>
              <a:rPr lang="nl-BE" sz="2000" b="1" i="1" dirty="0" err="1" smtClean="0"/>
              <a:t>version</a:t>
            </a:r>
            <a:r>
              <a:rPr lang="nl-BE" sz="2000" b="1" i="1" dirty="0" smtClean="0"/>
              <a:t> of  V1.0 (</a:t>
            </a:r>
            <a:r>
              <a:rPr lang="nl-BE" sz="2000" b="1" i="1" dirty="0" err="1" smtClean="0"/>
              <a:t>see</a:t>
            </a:r>
            <a:r>
              <a:rPr lang="nl-BE" sz="2000" b="1" i="1" dirty="0" smtClean="0"/>
              <a:t> Annex 3):</a:t>
            </a:r>
          </a:p>
          <a:p>
            <a:pPr marL="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smtClean="0"/>
              <a:t>New GLIMPSE modules </a:t>
            </a:r>
            <a:r>
              <a:rPr lang="nl-BE" sz="2000" i="1" dirty="0" err="1" smtClean="0"/>
              <a:t>added</a:t>
            </a:r>
            <a:r>
              <a:rPr lang="nl-BE" sz="2000" i="1" dirty="0" smtClean="0"/>
              <a:t>: IMG2STK, FREQ, </a:t>
            </a:r>
            <a:r>
              <a:rPr lang="nl-BE" sz="2000" i="1" dirty="0" err="1" smtClean="0"/>
              <a:t>ISOclustering</a:t>
            </a:r>
            <a:endParaRPr lang="nl-BE" sz="2000" i="1" dirty="0" smtClean="0"/>
          </a:p>
          <a:p>
            <a:pPr marL="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HELP-functionality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implemented</a:t>
            </a:r>
            <a:r>
              <a:rPr lang="nl-BE" sz="2000" i="1" dirty="0" smtClean="0"/>
              <a:t> in software (via </a:t>
            </a:r>
            <a:r>
              <a:rPr lang="nl-BE" sz="2000" i="1" dirty="0" err="1" smtClean="0"/>
              <a:t>PDF-library</a:t>
            </a:r>
            <a:r>
              <a:rPr lang="nl-BE" sz="2000" i="1" dirty="0" smtClean="0"/>
              <a:t>)</a:t>
            </a:r>
          </a:p>
          <a:p>
            <a:pPr marL="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HELP-manual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written</a:t>
            </a:r>
            <a:r>
              <a:rPr lang="nl-BE" sz="2000" i="1" dirty="0" smtClean="0"/>
              <a:t> (252 pages) </a:t>
            </a:r>
            <a:r>
              <a:rPr lang="nl-BE" sz="2000" i="1" dirty="0" err="1" smtClean="0"/>
              <a:t>with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main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functionalities</a:t>
            </a:r>
            <a:r>
              <a:rPr lang="nl-BE" sz="2000" i="1" dirty="0" smtClean="0"/>
              <a:t> of  SPIRITS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i="1" dirty="0" smtClean="0"/>
              <a:t>27 September 2012: First official release </a:t>
            </a:r>
            <a:r>
              <a:rPr lang="nl-BE" sz="2000" b="1" i="1" dirty="0" err="1" smtClean="0"/>
              <a:t>version</a:t>
            </a:r>
            <a:r>
              <a:rPr lang="nl-BE" sz="2000" b="1" i="1" dirty="0" smtClean="0"/>
              <a:t> V1.0 (</a:t>
            </a:r>
            <a:r>
              <a:rPr lang="nl-BE" sz="2000" b="1" i="1" dirty="0" err="1" smtClean="0"/>
              <a:t>see</a:t>
            </a:r>
            <a:r>
              <a:rPr lang="nl-BE" sz="2000" b="1" i="1" dirty="0" smtClean="0"/>
              <a:t> Annex 4)</a:t>
            </a:r>
            <a:endParaRPr lang="nl-BE" sz="2000" i="1" dirty="0" smtClean="0"/>
          </a:p>
          <a:p>
            <a:pPr marL="144000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Correction</a:t>
            </a:r>
            <a:r>
              <a:rPr lang="nl-BE" sz="2000" i="1" dirty="0" smtClean="0"/>
              <a:t> of part of the </a:t>
            </a:r>
            <a:r>
              <a:rPr lang="nl-BE" sz="2000" i="1" dirty="0" err="1" smtClean="0"/>
              <a:t>suggestions</a:t>
            </a:r>
            <a:r>
              <a:rPr lang="nl-BE" sz="2000" i="1" dirty="0" smtClean="0"/>
              <a:t> made </a:t>
            </a:r>
            <a:r>
              <a:rPr lang="nl-BE" sz="2000" i="1" dirty="0" err="1" smtClean="0"/>
              <a:t>by</a:t>
            </a:r>
            <a:r>
              <a:rPr lang="nl-BE" sz="2000" i="1" dirty="0" smtClean="0"/>
              <a:t> JRC </a:t>
            </a:r>
            <a:r>
              <a:rPr lang="nl-BE" sz="2000" i="1" dirty="0" err="1" smtClean="0"/>
              <a:t>on</a:t>
            </a:r>
            <a:r>
              <a:rPr lang="nl-BE" sz="2000" i="1" dirty="0" smtClean="0"/>
              <a:t> 25/9.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  <a:tabLst>
                <a:tab pos="984250" algn="l"/>
              </a:tabLst>
            </a:pPr>
            <a:r>
              <a:rPr lang="nl-BE" sz="2000" b="1" i="1" dirty="0" smtClean="0"/>
              <a:t>6 November 2012: </a:t>
            </a:r>
            <a:r>
              <a:rPr lang="nl-BE" sz="2000" b="1" i="1" dirty="0" err="1" smtClean="0"/>
              <a:t>Draft</a:t>
            </a:r>
            <a:r>
              <a:rPr lang="nl-BE" sz="2000" b="1" i="1" dirty="0" smtClean="0"/>
              <a:t> of </a:t>
            </a:r>
            <a:r>
              <a:rPr lang="nl-BE" sz="2000" b="1" i="1" dirty="0" err="1" smtClean="0"/>
              <a:t>version</a:t>
            </a:r>
            <a:r>
              <a:rPr lang="nl-BE" sz="2000" b="1" i="1" dirty="0" smtClean="0"/>
              <a:t> V1.1</a:t>
            </a:r>
            <a:endParaRPr lang="nl-BE" sz="2000" i="1" dirty="0" smtClean="0"/>
          </a:p>
          <a:p>
            <a:pPr marL="14400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Correction</a:t>
            </a:r>
            <a:r>
              <a:rPr lang="nl-BE" sz="2000" i="1" dirty="0" smtClean="0"/>
              <a:t> of </a:t>
            </a:r>
            <a:r>
              <a:rPr lang="nl-BE" sz="2000" i="1" dirty="0" err="1" smtClean="0"/>
              <a:t>another</a:t>
            </a:r>
            <a:r>
              <a:rPr lang="nl-BE" sz="2000" i="1" dirty="0" smtClean="0"/>
              <a:t> part of the </a:t>
            </a:r>
            <a:r>
              <a:rPr lang="nl-BE" sz="2000" i="1" dirty="0" err="1" smtClean="0"/>
              <a:t>suggestions</a:t>
            </a:r>
            <a:r>
              <a:rPr lang="nl-BE" sz="2000" i="1" dirty="0" smtClean="0"/>
              <a:t> made </a:t>
            </a:r>
            <a:r>
              <a:rPr lang="nl-BE" sz="2000" i="1" dirty="0" err="1" smtClean="0"/>
              <a:t>by</a:t>
            </a:r>
            <a:r>
              <a:rPr lang="nl-BE" sz="2000" i="1" dirty="0" smtClean="0"/>
              <a:t> JRC </a:t>
            </a:r>
            <a:r>
              <a:rPr lang="nl-BE" sz="2000" i="1" dirty="0" err="1" smtClean="0"/>
              <a:t>on</a:t>
            </a:r>
            <a:r>
              <a:rPr lang="nl-BE" sz="2000" i="1" dirty="0" smtClean="0"/>
              <a:t> 25/9.</a:t>
            </a:r>
          </a:p>
          <a:p>
            <a:pPr marL="14400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Inclusion</a:t>
            </a:r>
            <a:r>
              <a:rPr lang="nl-BE" sz="2000" i="1" dirty="0" smtClean="0"/>
              <a:t> of more GLIMPSE modules </a:t>
            </a:r>
            <a:r>
              <a:rPr lang="nl-BE" sz="2000" i="1" dirty="0" err="1" smtClean="0"/>
              <a:t>developed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for</a:t>
            </a:r>
            <a:r>
              <a:rPr lang="nl-BE" sz="2000" i="1" dirty="0" smtClean="0"/>
              <a:t> FAO-ASIS</a:t>
            </a:r>
          </a:p>
          <a:p>
            <a:pPr marL="14400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Adaptation</a:t>
            </a:r>
            <a:r>
              <a:rPr lang="nl-BE" sz="2000" i="1" dirty="0" smtClean="0"/>
              <a:t> of SPIRITS </a:t>
            </a:r>
            <a:r>
              <a:rPr lang="nl-BE" sz="2000" i="1" dirty="0" err="1" smtClean="0"/>
              <a:t>manual</a:t>
            </a:r>
            <a:endParaRPr lang="nl-BE" sz="2000" i="1" dirty="0" smtClean="0"/>
          </a:p>
          <a:p>
            <a:pPr marL="144000" lvl="1" indent="-1440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i="1" dirty="0" err="1" smtClean="0"/>
              <a:t>Technical</a:t>
            </a:r>
            <a:r>
              <a:rPr lang="nl-BE" sz="2000" i="1" dirty="0" smtClean="0"/>
              <a:t> </a:t>
            </a:r>
            <a:r>
              <a:rPr lang="nl-BE" sz="2000" i="1" dirty="0" err="1" smtClean="0"/>
              <a:t>inclusion</a:t>
            </a:r>
            <a:r>
              <a:rPr lang="nl-BE" sz="2000" i="1" dirty="0" smtClean="0"/>
              <a:t> of the </a:t>
            </a:r>
            <a:r>
              <a:rPr lang="nl-BE" sz="2000" i="1" dirty="0" err="1" smtClean="0"/>
              <a:t>new</a:t>
            </a:r>
            <a:r>
              <a:rPr lang="nl-BE" sz="2000" i="1" dirty="0" smtClean="0"/>
              <a:t> tutorial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9601" y="67310"/>
            <a:ext cx="8892512" cy="523220"/>
          </a:xfrm>
          <a:prstGeom prst="rect">
            <a:avLst/>
          </a:prstGeom>
          <a:solidFill>
            <a:srgbClr val="33CC33"/>
          </a:solidFill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spcBef>
                <a:spcPts val="3000"/>
              </a:spcBef>
            </a:pPr>
            <a:r>
              <a:rPr lang="nl-BE" sz="2800" b="1" dirty="0" smtClean="0">
                <a:solidFill>
                  <a:schemeClr val="bg1"/>
                </a:solidFill>
                <a:latin typeface="+mn-lt"/>
              </a:rPr>
              <a:t>POST-PROCESSING SOFTWARE:    	      </a:t>
            </a:r>
            <a:r>
              <a:rPr lang="nl-BE" sz="2800" b="1" dirty="0" err="1" smtClean="0">
                <a:solidFill>
                  <a:schemeClr val="bg1"/>
                </a:solidFill>
                <a:latin typeface="+mn-lt"/>
              </a:rPr>
              <a:t>SPIRITS-versions</a:t>
            </a:r>
            <a:endParaRPr lang="en-GB" sz="2800" b="1" dirty="0">
              <a:solidFill>
                <a:schemeClr val="bg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86643" y="142852"/>
            <a:ext cx="1357322" cy="514351"/>
            <a:chOff x="3816" y="4089"/>
            <a:chExt cx="2462" cy="840"/>
          </a:xfrm>
        </p:grpSpPr>
        <p:pic>
          <p:nvPicPr>
            <p:cNvPr id="1033" name="Picture 9" descr="2007-09-12_1631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6" y="4266"/>
              <a:ext cx="1845" cy="64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4" name="Picture 10" descr="Logo240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6" y="4089"/>
              <a:ext cx="632" cy="84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481562" y="828657"/>
            <a:ext cx="8266902" cy="1785104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nl-BE" sz="2200" b="1" dirty="0" smtClean="0">
                <a:latin typeface="+mn-lt"/>
              </a:rPr>
              <a:t>MARSOP3-LOT II (</a:t>
            </a:r>
            <a:r>
              <a:rPr lang="nl-BE" sz="2200" b="1" dirty="0" err="1" smtClean="0">
                <a:latin typeface="+mn-lt"/>
              </a:rPr>
              <a:t>Remote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>
                <a:latin typeface="+mn-lt"/>
              </a:rPr>
              <a:t>Sensing</a:t>
            </a:r>
            <a:r>
              <a:rPr lang="nl-BE" sz="2200" b="1" dirty="0" smtClean="0">
                <a:latin typeface="+mn-lt"/>
              </a:rPr>
              <a:t>)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Interim </a:t>
            </a:r>
            <a:r>
              <a:rPr lang="nl-BE" sz="2200" b="1" dirty="0" smtClean="0">
                <a:latin typeface="+mn-lt"/>
              </a:rPr>
              <a:t>Meeting of </a:t>
            </a:r>
            <a:r>
              <a:rPr lang="nl-BE" sz="2200" b="1" dirty="0" err="1" smtClean="0">
                <a:latin typeface="+mn-lt"/>
              </a:rPr>
              <a:t>Phase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smtClean="0"/>
              <a:t>3.2 </a:t>
            </a:r>
            <a:r>
              <a:rPr lang="nl-BE" sz="2200" b="1" dirty="0" smtClean="0">
                <a:latin typeface="+mn-lt"/>
              </a:rPr>
              <a:t>(April 2012</a:t>
            </a:r>
            <a:r>
              <a:rPr lang="nl-BE" sz="2200" b="1" dirty="0" smtClean="0">
                <a:latin typeface="+mn-lt"/>
                <a:sym typeface="Symbol"/>
              </a:rPr>
              <a:t></a:t>
            </a:r>
            <a:r>
              <a:rPr lang="nl-BE" sz="2200" b="1" dirty="0" err="1" smtClean="0">
                <a:latin typeface="+mn-lt"/>
                <a:sym typeface="Symbol"/>
              </a:rPr>
              <a:t>October</a:t>
            </a:r>
            <a:r>
              <a:rPr lang="nl-BE" sz="2200" b="1" dirty="0" smtClean="0">
                <a:latin typeface="+mn-lt"/>
              </a:rPr>
              <a:t> 2012) 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5-6 November 2012, </a:t>
            </a:r>
            <a:r>
              <a:rPr lang="nl-BE" sz="2200" b="1" dirty="0" err="1" smtClean="0"/>
              <a:t>JRC-Ispra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Herman Eerens, Dominique Haesen, Bart Ooms,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Else Swinnen, Carolien </a:t>
            </a:r>
            <a:r>
              <a:rPr lang="nl-BE" sz="2200" b="1" dirty="0" err="1" smtClean="0"/>
              <a:t>Toté</a:t>
            </a:r>
            <a:r>
              <a:rPr lang="nl-BE" sz="2200" b="1" dirty="0" smtClean="0">
                <a:latin typeface="+mn-lt"/>
              </a:rPr>
              <a:t> &amp; Lieven Bydekerke</a:t>
            </a:r>
          </a:p>
        </p:txBody>
      </p:sp>
      <p:pic>
        <p:nvPicPr>
          <p:cNvPr id="1032" name="Picture 13" descr="VITO_logo"/>
          <p:cNvPicPr>
            <a:picLocks noGrp="1" noChangeAspect="1" noChangeArrowheads="1"/>
          </p:cNvPicPr>
          <p:nvPr>
            <p:ph idx="4294967295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6288" y="214291"/>
            <a:ext cx="1523213" cy="47600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alterr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14290"/>
            <a:ext cx="1428760" cy="47238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 descr="logo_mc_wi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8880" y="214290"/>
            <a:ext cx="1285884" cy="46384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7" descr="51b99_gisat-logo2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1025" y="214290"/>
            <a:ext cx="1614093" cy="4286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0034" y="2773035"/>
            <a:ext cx="7384334" cy="3552254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extrusionH="25400" contourW="6350" prstMaterial="matte">
            <a:bevelT w="6350" h="82550"/>
            <a:bevelB h="6350"/>
          </a:sp3d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AutoNum type="alphaUcPeriod"/>
            </a:pPr>
            <a:r>
              <a:rPr lang="nl-BE" sz="2200" b="1" dirty="0" smtClean="0">
                <a:latin typeface="+mn-lt"/>
              </a:rPr>
              <a:t>MANAGEMENT</a:t>
            </a:r>
            <a:endParaRPr lang="nl-BE" sz="2200" b="1" dirty="0" smtClean="0">
              <a:solidFill>
                <a:srgbClr val="FF0000"/>
              </a:solidFill>
              <a:latin typeface="+mn-lt"/>
            </a:endParaRP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  <a:buAutoNum type="alphaUcPeriod"/>
            </a:pPr>
            <a:r>
              <a:rPr lang="nl-BE" sz="2200" b="1" dirty="0" smtClean="0">
                <a:latin typeface="+mn-lt"/>
              </a:rPr>
              <a:t>TASKS	MSG-SEVIRI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</a:t>
            </a:r>
            <a:r>
              <a:rPr lang="nl-BE" sz="2200" b="1" dirty="0" err="1" smtClean="0">
                <a:latin typeface="+mn-lt"/>
              </a:rPr>
              <a:t>Afr</a:t>
            </a:r>
            <a:r>
              <a:rPr lang="nl-BE" sz="2200" b="1" dirty="0" smtClean="0">
                <a:latin typeface="+mn-lt"/>
              </a:rPr>
              <a:t>		(T2)</a:t>
            </a:r>
          </a:p>
          <a:p>
            <a:pPr marL="457200" indent="-457200" algn="l">
              <a:lnSpc>
                <a:spcPct val="50000"/>
              </a:lnSpc>
              <a:spcBef>
                <a:spcPts val="1320"/>
              </a:spcBef>
            </a:pPr>
            <a:r>
              <a:rPr lang="nl-BE" sz="2200" b="1" dirty="0" smtClean="0">
                <a:latin typeface="+mn-lt"/>
              </a:rPr>
              <a:t>			SPOT-VGT		Global		(T8)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</a:t>
            </a:r>
            <a:r>
              <a:rPr lang="nl-BE" sz="2200" b="1" dirty="0" err="1" smtClean="0">
                <a:latin typeface="+mn-lt"/>
              </a:rPr>
              <a:t>SPOT-VGTp</a:t>
            </a:r>
            <a:r>
              <a:rPr lang="nl-BE" sz="2200" b="1" dirty="0" smtClean="0">
                <a:latin typeface="+mn-lt"/>
              </a:rPr>
              <a:t> 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(T4)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NOAA-AVHRR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(T3)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METOP-AVHRR 		Global+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	(T5)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TERRA-MODIS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+IGAD	(T6/7)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C. SOFTWARE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D. CONCLUSIONS &amp; 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51520" y="856158"/>
            <a:ext cx="8784976" cy="5309146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	A. STANDARD MARSOP OPERATIONS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NRT-processing</a:t>
            </a:r>
            <a:r>
              <a:rPr lang="nl-BE" sz="2200" dirty="0" smtClean="0">
                <a:latin typeface="+mn-lt"/>
              </a:rPr>
              <a:t> &amp; </a:t>
            </a:r>
            <a:r>
              <a:rPr lang="nl-BE" sz="2200" dirty="0" err="1" smtClean="0">
                <a:latin typeface="+mn-lt"/>
              </a:rPr>
              <a:t>reporting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Problem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solving</a:t>
            </a:r>
            <a:r>
              <a:rPr lang="nl-BE" sz="2200" dirty="0" smtClean="0">
                <a:latin typeface="+mn-lt"/>
              </a:rPr>
              <a:t>: </a:t>
            </a:r>
            <a:r>
              <a:rPr lang="nl-BE" sz="2200" dirty="0" err="1" smtClean="0">
                <a:latin typeface="+mn-lt"/>
              </a:rPr>
              <a:t>Sudan-boundaries</a:t>
            </a:r>
            <a:r>
              <a:rPr lang="nl-BE" sz="2200" dirty="0" smtClean="0">
                <a:latin typeface="+mn-lt"/>
              </a:rPr>
              <a:t>, </a:t>
            </a:r>
            <a:r>
              <a:rPr lang="nl-BE" sz="2200" dirty="0" err="1" smtClean="0">
                <a:latin typeface="+mn-lt"/>
              </a:rPr>
              <a:t>new</a:t>
            </a:r>
            <a:r>
              <a:rPr lang="nl-BE" sz="2200" dirty="0" smtClean="0">
                <a:latin typeface="+mn-lt"/>
              </a:rPr>
              <a:t> logos, …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Deliveries</a:t>
            </a:r>
            <a:r>
              <a:rPr lang="nl-BE" sz="2200" dirty="0" smtClean="0">
                <a:latin typeface="+mn-lt"/>
              </a:rPr>
              <a:t> to </a:t>
            </a:r>
            <a:r>
              <a:rPr lang="nl-BE" sz="2200" dirty="0" err="1" smtClean="0">
                <a:latin typeface="+mn-lt"/>
              </a:rPr>
              <a:t>third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parties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</a:pPr>
            <a:r>
              <a:rPr lang="nl-BE" sz="2200" b="1" dirty="0" smtClean="0">
                <a:latin typeface="+mn-lt"/>
              </a:rPr>
              <a:t>	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B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. 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SOFTWARE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Technical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improvements</a:t>
            </a:r>
            <a:r>
              <a:rPr lang="nl-BE" sz="2200" dirty="0" smtClean="0">
                <a:latin typeface="+mn-lt"/>
              </a:rPr>
              <a:t> in GLIMPSE &amp; SPIRITS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First </a:t>
            </a:r>
            <a:r>
              <a:rPr lang="nl-BE" sz="2200" dirty="0" smtClean="0">
                <a:latin typeface="+mn-lt"/>
              </a:rPr>
              <a:t>official release </a:t>
            </a:r>
            <a:r>
              <a:rPr lang="nl-BE" sz="2200" dirty="0" err="1" smtClean="0">
                <a:latin typeface="+mn-lt"/>
              </a:rPr>
              <a:t>on</a:t>
            </a:r>
            <a:r>
              <a:rPr lang="nl-BE" sz="2200" dirty="0" smtClean="0">
                <a:latin typeface="+mn-lt"/>
              </a:rPr>
              <a:t> 25 September 2012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Further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discussions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on</a:t>
            </a:r>
            <a:r>
              <a:rPr lang="nl-BE" sz="2200" dirty="0" smtClean="0">
                <a:latin typeface="+mn-lt"/>
              </a:rPr>
              <a:t> IPR, </a:t>
            </a:r>
            <a:r>
              <a:rPr lang="nl-BE" sz="2200" dirty="0" err="1" smtClean="0">
                <a:latin typeface="+mn-lt"/>
              </a:rPr>
              <a:t>further</a:t>
            </a:r>
            <a:r>
              <a:rPr lang="nl-BE" sz="2200" dirty="0" smtClean="0">
                <a:latin typeface="+mn-lt"/>
              </a:rPr>
              <a:t> planning, etc.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</a:pP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	C. DOCUMENTATION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  <a:sym typeface="Symbol"/>
              </a:rPr>
              <a:t>SPIRITS-Manual</a:t>
            </a:r>
            <a:r>
              <a:rPr lang="nl-BE" sz="2200" dirty="0" smtClean="0">
                <a:latin typeface="+mn-lt"/>
                <a:sym typeface="Symbol"/>
              </a:rPr>
              <a:t>				Dominique Haesen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  <a:sym typeface="Symbol"/>
              </a:rPr>
              <a:t>SPIRITS-Tutorial</a:t>
            </a:r>
            <a:r>
              <a:rPr lang="nl-BE" sz="2200" dirty="0" smtClean="0">
                <a:latin typeface="+mn-lt"/>
                <a:sym typeface="Symbol"/>
              </a:rPr>
              <a:t>				Carolien </a:t>
            </a:r>
            <a:r>
              <a:rPr lang="nl-BE" sz="2200" dirty="0" err="1" smtClean="0">
                <a:latin typeface="+mn-lt"/>
                <a:sym typeface="Symbol"/>
              </a:rPr>
              <a:t>Toté</a:t>
            </a:r>
            <a:endParaRPr lang="nl-BE" sz="2200" dirty="0" smtClean="0">
              <a:latin typeface="+mn-lt"/>
              <a:sym typeface="Symbol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WIKI, </a:t>
            </a:r>
            <a:r>
              <a:rPr lang="nl-BE" sz="2200" dirty="0" err="1" smtClean="0">
                <a:latin typeface="+mn-lt"/>
              </a:rPr>
              <a:t>partim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Remote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Sensing</a:t>
            </a:r>
            <a:r>
              <a:rPr lang="nl-BE" sz="2200" dirty="0" smtClean="0">
                <a:latin typeface="+mn-lt"/>
              </a:rPr>
              <a:t>	</a:t>
            </a:r>
            <a:r>
              <a:rPr lang="nl-BE" sz="2200" dirty="0" smtClean="0">
                <a:latin typeface="+mn-lt"/>
                <a:sym typeface="Symbol"/>
              </a:rPr>
              <a:t>	Else Swinnen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CONCLUSIONS</a:t>
            </a:r>
            <a:r>
              <a:rPr lang="nl-BE" sz="2400" b="1" dirty="0" smtClean="0">
                <a:latin typeface="+mn-lt"/>
              </a:rPr>
              <a:t>	</a:t>
            </a:r>
            <a:r>
              <a:rPr lang="nl-BE" sz="2400" b="1" dirty="0" smtClean="0"/>
              <a:t>		</a:t>
            </a:r>
            <a:r>
              <a:rPr lang="nl-BE" sz="2400" b="1" dirty="0" err="1" smtClean="0">
                <a:latin typeface="+mn-lt"/>
              </a:rPr>
              <a:t>What’s</a:t>
            </a:r>
            <a:r>
              <a:rPr lang="nl-BE" sz="2400" b="1" dirty="0" smtClean="0">
                <a:latin typeface="+mn-lt"/>
              </a:rPr>
              <a:t> been </a:t>
            </a:r>
            <a:r>
              <a:rPr lang="nl-BE" sz="2400" b="1" dirty="0" err="1" smtClean="0">
                <a:latin typeface="+mn-lt"/>
              </a:rPr>
              <a:t>done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err="1" smtClean="0">
                <a:latin typeface="+mn-lt"/>
              </a:rPr>
              <a:t>this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smtClean="0"/>
              <a:t>semester</a:t>
            </a:r>
            <a:r>
              <a:rPr lang="nl-BE" sz="2400" b="1" dirty="0" smtClean="0">
                <a:latin typeface="+mn-lt"/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9512" y="620688"/>
            <a:ext cx="8784976" cy="5309146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0"/>
              </a:spcBef>
            </a:pP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	A. STANDARD MARSOP OPERATIONS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NRT-processing</a:t>
            </a:r>
            <a:r>
              <a:rPr lang="nl-BE" sz="2200" dirty="0" smtClean="0">
                <a:latin typeface="+mn-lt"/>
              </a:rPr>
              <a:t>, data </a:t>
            </a:r>
            <a:r>
              <a:rPr lang="nl-BE" sz="2200" dirty="0" err="1" smtClean="0">
                <a:latin typeface="+mn-lt"/>
              </a:rPr>
              <a:t>deliveries</a:t>
            </a:r>
            <a:r>
              <a:rPr lang="nl-BE" sz="2200" dirty="0" smtClean="0">
                <a:latin typeface="+mn-lt"/>
              </a:rPr>
              <a:t> &amp; </a:t>
            </a:r>
            <a:r>
              <a:rPr lang="nl-BE" sz="2200" dirty="0" err="1" smtClean="0">
                <a:latin typeface="+mn-lt"/>
              </a:rPr>
              <a:t>reporting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Solution</a:t>
            </a:r>
            <a:r>
              <a:rPr lang="nl-BE" sz="2200" dirty="0" smtClean="0">
                <a:latin typeface="+mn-lt"/>
              </a:rPr>
              <a:t> of </a:t>
            </a:r>
            <a:r>
              <a:rPr lang="nl-BE" sz="2200" dirty="0" err="1" smtClean="0">
                <a:latin typeface="+mn-lt"/>
              </a:rPr>
              <a:t>unforeseen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events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Finalize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smtClean="0">
                <a:latin typeface="+mn-lt"/>
              </a:rPr>
              <a:t>the WIKI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</a:pP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	B. SENSOR-SPECIFIC TASKS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Update </a:t>
            </a:r>
            <a:r>
              <a:rPr lang="nl-BE" sz="2200" dirty="0" err="1" smtClean="0">
                <a:latin typeface="+mn-lt"/>
              </a:rPr>
              <a:t>Historical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Year</a:t>
            </a:r>
            <a:r>
              <a:rPr lang="nl-BE" sz="2200" dirty="0" smtClean="0">
                <a:latin typeface="+mn-lt"/>
              </a:rPr>
              <a:t> (LTA) of SPOT-VGT/</a:t>
            </a:r>
            <a:r>
              <a:rPr lang="nl-BE" sz="2200" dirty="0" err="1" smtClean="0">
                <a:latin typeface="+mn-lt"/>
              </a:rPr>
              <a:t>VGTp</a:t>
            </a:r>
            <a:r>
              <a:rPr lang="nl-BE" sz="2200" dirty="0" smtClean="0">
                <a:latin typeface="+mn-lt"/>
              </a:rPr>
              <a:t>, NOAA-AVHRR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Correct </a:t>
            </a:r>
            <a:r>
              <a:rPr lang="nl-BE" sz="2200" dirty="0" err="1" smtClean="0">
                <a:latin typeface="+mn-lt"/>
              </a:rPr>
              <a:t>for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gaps</a:t>
            </a:r>
            <a:r>
              <a:rPr lang="nl-BE" sz="2200" dirty="0" smtClean="0">
                <a:latin typeface="+mn-lt"/>
              </a:rPr>
              <a:t> in </a:t>
            </a:r>
            <a:r>
              <a:rPr lang="nl-BE" sz="2200" dirty="0" err="1" smtClean="0">
                <a:latin typeface="+mn-lt"/>
              </a:rPr>
              <a:t>MSG-data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from</a:t>
            </a:r>
            <a:r>
              <a:rPr lang="nl-BE" sz="2200" dirty="0" smtClean="0">
                <a:latin typeface="+mn-lt"/>
              </a:rPr>
              <a:t> LSA SAF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Replacement</a:t>
            </a:r>
            <a:r>
              <a:rPr lang="nl-BE" sz="2200" dirty="0" smtClean="0">
                <a:latin typeface="+mn-lt"/>
              </a:rPr>
              <a:t> of METOP-A/2 </a:t>
            </a:r>
            <a:r>
              <a:rPr lang="nl-BE" sz="2200" dirty="0" err="1" smtClean="0">
                <a:latin typeface="+mn-lt"/>
              </a:rPr>
              <a:t>by</a:t>
            </a:r>
            <a:r>
              <a:rPr lang="nl-BE" sz="2200" dirty="0" smtClean="0">
                <a:latin typeface="+mn-lt"/>
              </a:rPr>
              <a:t> METOP-B/1 (spring 2013).</a:t>
            </a:r>
          </a:p>
          <a:p>
            <a:pPr marL="457200" indent="-457200" algn="l">
              <a:lnSpc>
                <a:spcPct val="100000"/>
              </a:lnSpc>
              <a:spcBef>
                <a:spcPts val="1800"/>
              </a:spcBef>
            </a:pPr>
            <a:r>
              <a:rPr lang="nl-BE" sz="2200" b="1" dirty="0" smtClean="0">
                <a:latin typeface="+mn-lt"/>
              </a:rPr>
              <a:t>	</a:t>
            </a:r>
            <a:r>
              <a:rPr lang="nl-BE" sz="2200" b="1" dirty="0" smtClean="0">
                <a:solidFill>
                  <a:srgbClr val="FF0000"/>
                </a:solidFill>
                <a:latin typeface="+mn-lt"/>
              </a:rPr>
              <a:t>C. SOFTWARE &amp; RELATED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Continued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improvements</a:t>
            </a:r>
            <a:r>
              <a:rPr lang="nl-BE" sz="2200" dirty="0" smtClean="0">
                <a:latin typeface="+mn-lt"/>
              </a:rPr>
              <a:t> of GLIMPSE &amp; SPIRITS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See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dedicated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discussion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on</a:t>
            </a:r>
            <a:r>
              <a:rPr lang="nl-BE" sz="2200" dirty="0" smtClean="0">
                <a:latin typeface="+mn-lt"/>
              </a:rPr>
              <a:t> GLIMPSE/SPIRITS of </a:t>
            </a:r>
            <a:r>
              <a:rPr lang="nl-BE" sz="2200" dirty="0" err="1" smtClean="0">
                <a:latin typeface="+mn-lt"/>
              </a:rPr>
              <a:t>tomorrow</a:t>
            </a:r>
            <a:r>
              <a:rPr lang="nl-BE" sz="2200" dirty="0" smtClean="0">
                <a:latin typeface="+mn-lt"/>
              </a:rPr>
              <a:t> (7/11/2012)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Subjects</a:t>
            </a:r>
            <a:r>
              <a:rPr lang="nl-BE" sz="2200" dirty="0" smtClean="0">
                <a:latin typeface="+mn-lt"/>
              </a:rPr>
              <a:t>: IPR, </a:t>
            </a:r>
            <a:r>
              <a:rPr lang="nl-BE" sz="2200" dirty="0" err="1" smtClean="0">
                <a:latin typeface="+mn-lt"/>
              </a:rPr>
              <a:t>ABOUT-box</a:t>
            </a:r>
            <a:r>
              <a:rPr lang="nl-BE" sz="2200" dirty="0" smtClean="0">
                <a:latin typeface="+mn-lt"/>
              </a:rPr>
              <a:t>, menu </a:t>
            </a:r>
            <a:r>
              <a:rPr lang="nl-BE" sz="2200" dirty="0" err="1" smtClean="0">
                <a:latin typeface="+mn-lt"/>
              </a:rPr>
              <a:t>structure</a:t>
            </a:r>
            <a:r>
              <a:rPr lang="nl-BE" sz="2200" dirty="0" smtClean="0">
                <a:latin typeface="+mn-lt"/>
              </a:rPr>
              <a:t>, planning, etc.</a:t>
            </a: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CONCLUSIONS 	   Planning </a:t>
            </a:r>
            <a:r>
              <a:rPr lang="nl-BE" sz="2400" b="1" dirty="0" err="1" smtClean="0"/>
              <a:t>for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next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smtClean="0"/>
              <a:t>semester (</a:t>
            </a:r>
            <a:r>
              <a:rPr lang="nl-BE" sz="2400" b="1" dirty="0" err="1" smtClean="0"/>
              <a:t>until</a:t>
            </a:r>
            <a:r>
              <a:rPr lang="nl-BE" sz="2400" b="1" dirty="0" smtClean="0"/>
              <a:t> April 2013)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029965"/>
            <a:ext cx="7706783" cy="3551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395536" y="620688"/>
            <a:ext cx="8064896" cy="430887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600"/>
              </a:spcBef>
            </a:pPr>
            <a:r>
              <a:rPr lang="nl-BE" sz="2200" b="1" dirty="0" err="1" smtClean="0">
                <a:latin typeface="+mn-lt"/>
              </a:rPr>
              <a:t>Still</a:t>
            </a:r>
            <a:r>
              <a:rPr lang="nl-BE" sz="2200" b="1" dirty="0" smtClean="0">
                <a:latin typeface="+mn-lt"/>
              </a:rPr>
              <a:t> pending: 	1.Final contents of the “</a:t>
            </a:r>
            <a:r>
              <a:rPr lang="nl-BE" sz="2200" b="1" dirty="0" err="1" smtClean="0">
                <a:latin typeface="+mn-lt"/>
              </a:rPr>
              <a:t>About</a:t>
            </a:r>
            <a:r>
              <a:rPr lang="nl-BE" sz="2200" b="1" dirty="0" smtClean="0">
                <a:latin typeface="+mn-lt"/>
              </a:rPr>
              <a:t>” box.</a:t>
            </a: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4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CONCLUSIONS 	   Planning </a:t>
            </a:r>
            <a:r>
              <a:rPr lang="nl-BE" sz="2400" b="1" dirty="0" err="1" smtClean="0"/>
              <a:t>for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next</a:t>
            </a:r>
            <a:r>
              <a:rPr lang="nl-BE" sz="2400" b="1" dirty="0" smtClean="0">
                <a:latin typeface="+mn-lt"/>
              </a:rPr>
              <a:t> </a:t>
            </a:r>
            <a:r>
              <a:rPr lang="nl-BE" sz="2400" b="1" dirty="0" smtClean="0"/>
              <a:t>semester (</a:t>
            </a:r>
            <a:r>
              <a:rPr lang="nl-BE" sz="2400" b="1" dirty="0" err="1" smtClean="0"/>
              <a:t>until</a:t>
            </a:r>
            <a:r>
              <a:rPr lang="nl-BE" sz="2400" b="1" dirty="0" smtClean="0"/>
              <a:t> April 2013)</a:t>
            </a:r>
            <a:endParaRPr lang="nl-BE" sz="2400" b="1" dirty="0" smtClean="0">
              <a:latin typeface="+mn-lt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691680" y="4797152"/>
            <a:ext cx="5616624" cy="1677382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600"/>
              </a:spcBef>
            </a:pPr>
            <a:r>
              <a:rPr lang="nl-BE" sz="2200" b="1" dirty="0" smtClean="0">
                <a:latin typeface="+mn-lt"/>
              </a:rPr>
              <a:t>	2.Distribution </a:t>
            </a:r>
            <a:r>
              <a:rPr lang="nl-BE" sz="2200" b="1" dirty="0" smtClean="0">
                <a:latin typeface="+mn-lt"/>
              </a:rPr>
              <a:t>channel </a:t>
            </a:r>
            <a:r>
              <a:rPr lang="nl-BE" sz="2200" b="1" dirty="0" err="1" smtClean="0">
                <a:latin typeface="+mn-lt"/>
              </a:rPr>
              <a:t>for</a:t>
            </a:r>
            <a:r>
              <a:rPr lang="nl-BE" sz="2200" b="1" dirty="0" smtClean="0">
                <a:latin typeface="+mn-lt"/>
              </a:rPr>
              <a:t> SPIRITS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How</a:t>
            </a:r>
            <a:r>
              <a:rPr lang="nl-BE" sz="2200" dirty="0" smtClean="0">
                <a:latin typeface="+mn-lt"/>
              </a:rPr>
              <a:t>? 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err="1" smtClean="0">
                <a:latin typeface="+mn-lt"/>
              </a:rPr>
              <a:t>By</a:t>
            </a:r>
            <a:r>
              <a:rPr lang="nl-BE" sz="2200" dirty="0" smtClean="0">
                <a:latin typeface="+mn-lt"/>
              </a:rPr>
              <a:t> </a:t>
            </a:r>
            <a:r>
              <a:rPr lang="nl-BE" sz="2200" dirty="0" err="1" smtClean="0">
                <a:latin typeface="+mn-lt"/>
              </a:rPr>
              <a:t>whom</a:t>
            </a:r>
            <a:r>
              <a:rPr lang="nl-BE" sz="2200" dirty="0" smtClean="0">
                <a:latin typeface="+mn-lt"/>
              </a:rPr>
              <a:t>: JRC </a:t>
            </a:r>
            <a:r>
              <a:rPr lang="nl-BE" sz="2200" dirty="0" err="1" smtClean="0">
                <a:latin typeface="+mn-lt"/>
              </a:rPr>
              <a:t>or</a:t>
            </a:r>
            <a:r>
              <a:rPr lang="nl-BE" sz="2200" dirty="0" smtClean="0">
                <a:latin typeface="+mn-lt"/>
              </a:rPr>
              <a:t> VITO?</a:t>
            </a:r>
            <a:endParaRPr lang="nl-BE" sz="2200" dirty="0" smtClean="0">
              <a:latin typeface="+mn-lt"/>
            </a:endParaRP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</a:pPr>
            <a:r>
              <a:rPr lang="nl-BE" sz="2200" dirty="0" smtClean="0">
                <a:latin typeface="+mn-lt"/>
              </a:rPr>
              <a:t>Contents?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86643" y="142852"/>
            <a:ext cx="1357322" cy="514351"/>
            <a:chOff x="3816" y="4089"/>
            <a:chExt cx="2462" cy="840"/>
          </a:xfrm>
        </p:grpSpPr>
        <p:pic>
          <p:nvPicPr>
            <p:cNvPr id="1033" name="Picture 9" descr="2007-09-12_1631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6" y="4266"/>
              <a:ext cx="1845" cy="64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4" name="Picture 10" descr="Logo240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6" y="4089"/>
              <a:ext cx="632" cy="84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481562" y="828657"/>
            <a:ext cx="8266902" cy="1785104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nl-BE" sz="2200" b="1" dirty="0" smtClean="0">
                <a:latin typeface="+mn-lt"/>
              </a:rPr>
              <a:t>MARSOP3-LOT II (</a:t>
            </a:r>
            <a:r>
              <a:rPr lang="nl-BE" sz="2200" b="1" dirty="0" err="1" smtClean="0">
                <a:latin typeface="+mn-lt"/>
              </a:rPr>
              <a:t>Remote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>
                <a:latin typeface="+mn-lt"/>
              </a:rPr>
              <a:t>Sensing</a:t>
            </a:r>
            <a:r>
              <a:rPr lang="nl-BE" sz="2200" b="1" dirty="0" smtClean="0">
                <a:latin typeface="+mn-lt"/>
              </a:rPr>
              <a:t>)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Interim </a:t>
            </a:r>
            <a:r>
              <a:rPr lang="nl-BE" sz="2200" b="1" dirty="0" smtClean="0">
                <a:latin typeface="+mn-lt"/>
              </a:rPr>
              <a:t>Meeting of </a:t>
            </a:r>
            <a:r>
              <a:rPr lang="nl-BE" sz="2200" b="1" dirty="0" err="1" smtClean="0">
                <a:latin typeface="+mn-lt"/>
              </a:rPr>
              <a:t>Phase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smtClean="0"/>
              <a:t>3.2 </a:t>
            </a:r>
            <a:r>
              <a:rPr lang="nl-BE" sz="2200" b="1" dirty="0" smtClean="0">
                <a:latin typeface="+mn-lt"/>
              </a:rPr>
              <a:t>(April 2012</a:t>
            </a:r>
            <a:r>
              <a:rPr lang="nl-BE" sz="2200" b="1" dirty="0" smtClean="0">
                <a:latin typeface="+mn-lt"/>
                <a:sym typeface="Symbol"/>
              </a:rPr>
              <a:t></a:t>
            </a:r>
            <a:r>
              <a:rPr lang="nl-BE" sz="2200" b="1" dirty="0" err="1" smtClean="0">
                <a:latin typeface="+mn-lt"/>
                <a:sym typeface="Symbol"/>
              </a:rPr>
              <a:t>October</a:t>
            </a:r>
            <a:r>
              <a:rPr lang="nl-BE" sz="2200" b="1" dirty="0" smtClean="0">
                <a:latin typeface="+mn-lt"/>
              </a:rPr>
              <a:t> 2012) 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5-6 November 2012, </a:t>
            </a:r>
            <a:r>
              <a:rPr lang="nl-BE" sz="2200" b="1" dirty="0" err="1" smtClean="0"/>
              <a:t>JRC-Ispra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Herman Eerens, Dominique Haesen, Bart Ooms,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Else Swinnen, Carolien </a:t>
            </a:r>
            <a:r>
              <a:rPr lang="nl-BE" sz="2200" b="1" dirty="0" err="1" smtClean="0"/>
              <a:t>Toté</a:t>
            </a:r>
            <a:r>
              <a:rPr lang="nl-BE" sz="2200" b="1" dirty="0" smtClean="0">
                <a:latin typeface="+mn-lt"/>
              </a:rPr>
              <a:t> &amp; Lieven Bydekerke</a:t>
            </a:r>
          </a:p>
        </p:txBody>
      </p:sp>
      <p:pic>
        <p:nvPicPr>
          <p:cNvPr id="1032" name="Picture 13" descr="VITO_logo"/>
          <p:cNvPicPr>
            <a:picLocks noGrp="1" noChangeAspect="1" noChangeArrowheads="1"/>
          </p:cNvPicPr>
          <p:nvPr>
            <p:ph idx="4294967295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6288" y="214291"/>
            <a:ext cx="1523213" cy="47600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alterr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14290"/>
            <a:ext cx="1428760" cy="47238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 descr="logo_mc_wi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8880" y="214290"/>
            <a:ext cx="1285884" cy="46384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7" descr="51b99_gisat-logo2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1025" y="214290"/>
            <a:ext cx="1614093" cy="4286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0034" y="2773035"/>
            <a:ext cx="7384334" cy="3552254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extrusionH="25400" contourW="6350" prstMaterial="matte">
            <a:bevelT w="6350" h="82550"/>
            <a:bevelB h="6350"/>
          </a:sp3d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AutoNum type="alphaUcPeriod"/>
            </a:pPr>
            <a:r>
              <a:rPr lang="nl-BE" sz="2200" b="1" dirty="0" smtClean="0">
                <a:latin typeface="+mn-lt"/>
              </a:rPr>
              <a:t>MANAGEMENT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  <a:buAutoNum type="alphaUcPeriod"/>
            </a:pPr>
            <a:r>
              <a:rPr lang="nl-BE" sz="2200" b="1" dirty="0" smtClean="0">
                <a:latin typeface="+mn-lt"/>
              </a:rPr>
              <a:t>TASKS	MSG-SEVIRI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</a:t>
            </a:r>
            <a:r>
              <a:rPr lang="nl-BE" sz="2200" b="1" dirty="0" err="1" smtClean="0">
                <a:latin typeface="+mn-lt"/>
              </a:rPr>
              <a:t>Afr</a:t>
            </a:r>
            <a:r>
              <a:rPr lang="nl-BE" sz="2200" b="1" dirty="0" smtClean="0">
                <a:latin typeface="+mn-lt"/>
              </a:rPr>
              <a:t>		(T2)</a:t>
            </a:r>
          </a:p>
          <a:p>
            <a:pPr marL="457200" indent="-457200" algn="l">
              <a:lnSpc>
                <a:spcPct val="50000"/>
              </a:lnSpc>
              <a:spcBef>
                <a:spcPts val="1320"/>
              </a:spcBef>
            </a:pPr>
            <a:r>
              <a:rPr lang="nl-BE" sz="2200" b="1" dirty="0" smtClean="0">
                <a:latin typeface="+mn-lt"/>
              </a:rPr>
              <a:t>			SPOT-VGT		Global		(T8)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</a:t>
            </a:r>
            <a:r>
              <a:rPr lang="nl-BE" sz="2200" b="1" dirty="0" err="1" smtClean="0">
                <a:latin typeface="+mn-lt"/>
              </a:rPr>
              <a:t>SPOT-VGTp</a:t>
            </a:r>
            <a:r>
              <a:rPr lang="nl-BE" sz="2200" b="1" dirty="0" smtClean="0">
                <a:latin typeface="+mn-lt"/>
              </a:rPr>
              <a:t> 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(T4)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NOAA-AVHRR		</a:t>
            </a:r>
            <a:r>
              <a:rPr lang="nl-BE" sz="2200" b="1" dirty="0" err="1" smtClean="0">
                <a:latin typeface="+mn-lt"/>
              </a:rPr>
              <a:t>Europe</a:t>
            </a:r>
            <a:r>
              <a:rPr lang="nl-BE" sz="2200" b="1" dirty="0" smtClean="0">
                <a:latin typeface="+mn-lt"/>
              </a:rPr>
              <a:t>		(T3)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METOP-AVHRR 		Global+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	(T5)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			TERRA-MODIS		</a:t>
            </a:r>
            <a:r>
              <a:rPr lang="nl-BE" sz="2200" b="1" dirty="0" err="1" smtClean="0">
                <a:latin typeface="+mn-lt"/>
              </a:rPr>
              <a:t>Eur</a:t>
            </a:r>
            <a:r>
              <a:rPr lang="nl-BE" sz="2200" b="1" dirty="0" smtClean="0">
                <a:latin typeface="+mn-lt"/>
              </a:rPr>
              <a:t>+IGAD	(T6/7)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C. SOFTWARE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D. CONCLUSIONS &amp; PLANNING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27984" y="5517232"/>
            <a:ext cx="3960440" cy="1122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Thank </a:t>
            </a:r>
            <a:b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5400" b="1" cap="none" spc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You</a:t>
            </a:r>
            <a:endParaRPr lang="en-US" sz="5400" b="1" cap="none" spc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323528" y="692696"/>
            <a:ext cx="8532440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nl-BE" sz="2400" b="1" dirty="0" smtClean="0">
                <a:solidFill>
                  <a:srgbClr val="FF0000"/>
                </a:solidFill>
              </a:rPr>
              <a:t> WIKI (€ 7 500)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/>
              <a:t>Deadline </a:t>
            </a:r>
            <a:r>
              <a:rPr lang="nl-BE" sz="2400" b="1" dirty="0" err="1" smtClean="0"/>
              <a:t>passed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since</a:t>
            </a:r>
            <a:r>
              <a:rPr lang="nl-BE" sz="2400" b="1" dirty="0" smtClean="0"/>
              <a:t> </a:t>
            </a:r>
            <a:r>
              <a:rPr lang="nl-BE" sz="2400" b="1" dirty="0" smtClean="0"/>
              <a:t>long</a:t>
            </a:r>
            <a:endParaRPr lang="nl-BE" sz="2400" b="1" dirty="0" smtClean="0"/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err="1" smtClean="0"/>
              <a:t>But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now</a:t>
            </a:r>
            <a:r>
              <a:rPr lang="nl-BE" sz="2400" b="1" dirty="0" smtClean="0"/>
              <a:t> we </a:t>
            </a:r>
            <a:r>
              <a:rPr lang="nl-BE" sz="2400" b="1" dirty="0" err="1" smtClean="0"/>
              <a:t>finally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started</a:t>
            </a:r>
            <a:r>
              <a:rPr lang="nl-BE" sz="2400" b="1" dirty="0" smtClean="0"/>
              <a:t> (Else Swinnen)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/>
              <a:t>Significant </a:t>
            </a:r>
            <a:r>
              <a:rPr lang="nl-BE" sz="2400" b="1" dirty="0" err="1" smtClean="0"/>
              <a:t>contribution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from</a:t>
            </a:r>
            <a:r>
              <a:rPr lang="nl-BE" sz="2400" b="1" dirty="0" smtClean="0"/>
              <a:t> JRC-Agri4cast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err="1" smtClean="0"/>
              <a:t>Should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be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completely</a:t>
            </a:r>
            <a:r>
              <a:rPr lang="nl-BE" sz="2400" b="1" dirty="0" smtClean="0"/>
              <a:t> </a:t>
            </a:r>
            <a:r>
              <a:rPr lang="nl-BE" sz="2400" b="1" dirty="0" err="1" smtClean="0"/>
              <a:t>finished</a:t>
            </a:r>
            <a:r>
              <a:rPr lang="nl-BE" sz="2400" b="1" dirty="0" smtClean="0"/>
              <a:t> in 2012</a:t>
            </a: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/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METOP-AVHRR Global (€ 30 000)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err="1" smtClean="0">
                <a:sym typeface="Symbol"/>
              </a:rPr>
              <a:t>Fully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realized</a:t>
            </a:r>
            <a:r>
              <a:rPr lang="nl-BE" sz="2400" b="1" dirty="0" smtClean="0">
                <a:sym typeface="Symbol"/>
              </a:rPr>
              <a:t> &amp; </a:t>
            </a:r>
            <a:r>
              <a:rPr lang="nl-BE" sz="2400" b="1" dirty="0" err="1" smtClean="0">
                <a:sym typeface="Symbol"/>
              </a:rPr>
              <a:t>operational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since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January</a:t>
            </a:r>
            <a:r>
              <a:rPr lang="nl-BE" sz="2400" b="1" dirty="0" smtClean="0">
                <a:sym typeface="Symbol"/>
              </a:rPr>
              <a:t> 2012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ym typeface="Symbol"/>
              </a:rPr>
              <a:t>I.e. long </a:t>
            </a:r>
            <a:r>
              <a:rPr lang="nl-BE" sz="2400" b="1" dirty="0" err="1" smtClean="0">
                <a:sym typeface="Symbol"/>
              </a:rPr>
              <a:t>before</a:t>
            </a:r>
            <a:r>
              <a:rPr lang="nl-BE" sz="2400" b="1" dirty="0" smtClean="0">
                <a:sym typeface="Symbol"/>
              </a:rPr>
              <a:t> the deadline of April </a:t>
            </a:r>
            <a:r>
              <a:rPr lang="nl-BE" sz="2400" b="1" dirty="0" smtClean="0">
                <a:sym typeface="Symbol"/>
              </a:rPr>
              <a:t>2012</a:t>
            </a:r>
            <a:endParaRPr lang="nl-BE" sz="2400" b="1" dirty="0" smtClean="0">
              <a:sym typeface="Symbol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endParaRPr lang="nl-BE" sz="2400" b="1" dirty="0" smtClean="0">
              <a:sym typeface="Symbol"/>
            </a:endParaRPr>
          </a:p>
          <a:p>
            <a:pPr marL="457200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2"/>
            </a:pP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SPIRITS: Software &amp; </a:t>
            </a:r>
            <a:r>
              <a:rPr lang="nl-BE" sz="2400" b="1" dirty="0" err="1" smtClean="0">
                <a:solidFill>
                  <a:srgbClr val="FF0000"/>
                </a:solidFill>
                <a:sym typeface="Symbol"/>
              </a:rPr>
              <a:t>Documentation</a:t>
            </a:r>
            <a:r>
              <a:rPr lang="nl-BE" sz="2400" b="1" dirty="0" smtClean="0">
                <a:solidFill>
                  <a:srgbClr val="FF0000"/>
                </a:solidFill>
                <a:sym typeface="Symbol"/>
              </a:rPr>
              <a:t> (€ 30 000)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ym typeface="Symbol"/>
              </a:rPr>
              <a:t>Deadline (April 2012) </a:t>
            </a:r>
            <a:r>
              <a:rPr lang="nl-BE" sz="2400" b="1" dirty="0" err="1" smtClean="0">
                <a:sym typeface="Symbol"/>
              </a:rPr>
              <a:t>not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reached</a:t>
            </a:r>
            <a:endParaRPr lang="nl-BE" sz="2400" b="1" dirty="0" smtClean="0">
              <a:sym typeface="Symbol"/>
            </a:endParaRP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err="1" smtClean="0">
                <a:sym typeface="Symbol"/>
              </a:rPr>
              <a:t>Rather</a:t>
            </a:r>
            <a:r>
              <a:rPr lang="nl-BE" sz="2400" b="1" dirty="0" smtClean="0">
                <a:sym typeface="Symbol"/>
              </a:rPr>
              <a:t> September 2012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ym typeface="Symbol"/>
              </a:rPr>
              <a:t>Complex matter: software, </a:t>
            </a:r>
            <a:r>
              <a:rPr lang="nl-BE" sz="2400" b="1" dirty="0" err="1" smtClean="0">
                <a:sym typeface="Symbol"/>
              </a:rPr>
              <a:t>manual</a:t>
            </a:r>
            <a:r>
              <a:rPr lang="nl-BE" sz="2400" b="1" dirty="0" smtClean="0">
                <a:sym typeface="Symbol"/>
              </a:rPr>
              <a:t>, tutorial, IPR, …</a:t>
            </a:r>
          </a:p>
          <a:p>
            <a:pPr marL="914400" lvl="1" indent="-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err="1" smtClean="0">
                <a:sym typeface="Symbol"/>
              </a:rPr>
              <a:t>See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further</a:t>
            </a:r>
            <a:r>
              <a:rPr lang="nl-BE" sz="2400" b="1" dirty="0" smtClean="0">
                <a:sym typeface="Symbol"/>
              </a:rPr>
              <a:t> (+ </a:t>
            </a:r>
            <a:r>
              <a:rPr lang="nl-BE" sz="2400" b="1" dirty="0" err="1" smtClean="0">
                <a:sym typeface="Symbol"/>
              </a:rPr>
              <a:t>dedicated</a:t>
            </a:r>
            <a:r>
              <a:rPr lang="nl-BE" sz="2400" b="1" dirty="0" smtClean="0">
                <a:sym typeface="Symbol"/>
              </a:rPr>
              <a:t> meeting </a:t>
            </a:r>
            <a:r>
              <a:rPr lang="nl-BE" sz="2400" b="1" dirty="0" err="1" smtClean="0">
                <a:sym typeface="Symbol"/>
              </a:rPr>
              <a:t>tomorrow</a:t>
            </a:r>
            <a:r>
              <a:rPr lang="nl-BE" sz="2400" b="1" dirty="0" smtClean="0">
                <a:sym typeface="Symbol"/>
              </a:rPr>
              <a:t> 7/11</a:t>
            </a:r>
            <a:r>
              <a:rPr lang="nl-BE" sz="2400" b="1" dirty="0" smtClean="0">
                <a:sym typeface="Symbol"/>
              </a:rPr>
              <a:t>)</a:t>
            </a:r>
            <a:endParaRPr lang="nl-BE" sz="2400" b="1" dirty="0" smtClean="0">
              <a:sym typeface="Symbol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141412" y="90850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MANAGEMENT:	</a:t>
            </a:r>
            <a:r>
              <a:rPr lang="nl-BE" sz="2400" b="1" dirty="0" err="1" smtClean="0">
                <a:latin typeface="+mn-lt"/>
              </a:rPr>
              <a:t>Three</a:t>
            </a:r>
            <a:r>
              <a:rPr lang="nl-BE" sz="2400" b="1" dirty="0" smtClean="0">
                <a:latin typeface="+mn-lt"/>
              </a:rPr>
              <a:t> Contract </a:t>
            </a:r>
            <a:r>
              <a:rPr lang="nl-BE" sz="2400" b="1" dirty="0" err="1" smtClean="0">
                <a:latin typeface="+mn-lt"/>
              </a:rPr>
              <a:t>Extensions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4716016" y="2856728"/>
            <a:ext cx="331236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All 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further</a:t>
            </a:r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operations</a:t>
            </a:r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 …</a:t>
            </a:r>
          </a:p>
          <a:p>
            <a:pPr algn="r"/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Windows/GLIMPSE/BAT</a:t>
            </a:r>
          </a:p>
          <a:p>
            <a:pPr algn="r"/>
            <a:endParaRPr lang="nl-BE" sz="2400" b="1" dirty="0" smtClean="0">
              <a:latin typeface="+mn-lt"/>
            </a:endParaRPr>
          </a:p>
          <a:p>
            <a:pPr algn="r"/>
            <a:endParaRPr lang="nl-BE" sz="2400" b="1" dirty="0" smtClean="0">
              <a:latin typeface="+mn-lt"/>
            </a:endParaRPr>
          </a:p>
          <a:p>
            <a:pPr algn="r"/>
            <a:endParaRPr lang="nl-BE" sz="2400" b="1" dirty="0" smtClean="0">
              <a:latin typeface="+mn-lt"/>
            </a:endParaRPr>
          </a:p>
          <a:p>
            <a:pPr algn="r"/>
            <a:r>
              <a:rPr lang="nl-BE" sz="2400" b="1" dirty="0" smtClean="0">
                <a:latin typeface="+mn-lt"/>
              </a:rPr>
              <a:t>Dominique Haesen</a:t>
            </a:r>
          </a:p>
          <a:p>
            <a:pPr algn="r"/>
            <a:r>
              <a:rPr lang="nl-BE" sz="2400" b="1" dirty="0" smtClean="0">
                <a:latin typeface="+mn-lt"/>
              </a:rPr>
              <a:t>Herman Eerens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6904" y="693584"/>
            <a:ext cx="2880320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nl-BE" sz="2400" b="1" dirty="0" smtClean="0"/>
              <a:t>SATELLITE</a:t>
            </a:r>
            <a:endParaRPr lang="en-GB" sz="2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868144" y="766460"/>
            <a:ext cx="3024336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nl-BE" sz="2400" b="1" dirty="0" smtClean="0"/>
              <a:t>JRC, </a:t>
            </a:r>
            <a:r>
              <a:rPr lang="nl-BE" sz="2400" b="1" dirty="0" err="1" smtClean="0"/>
              <a:t>Alterra</a:t>
            </a:r>
            <a:r>
              <a:rPr lang="nl-BE" sz="2400" b="1" dirty="0" smtClean="0"/>
              <a:t>, …</a:t>
            </a:r>
            <a:endParaRPr lang="en-GB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7544" y="1979558"/>
            <a:ext cx="2880320" cy="7386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nl-BE" sz="2400" b="1" dirty="0" smtClean="0"/>
              <a:t>RAW DATA</a:t>
            </a:r>
            <a:br>
              <a:rPr lang="nl-BE" sz="2400" b="1" dirty="0" smtClean="0"/>
            </a:br>
            <a:r>
              <a:rPr lang="nl-BE" sz="2400" b="1" i="1" dirty="0" smtClean="0"/>
              <a:t>(</a:t>
            </a:r>
            <a:r>
              <a:rPr lang="nl-BE" sz="2400" b="1" i="1" dirty="0" err="1" smtClean="0"/>
              <a:t>segments</a:t>
            </a:r>
            <a:r>
              <a:rPr lang="nl-BE" sz="2400" b="1" i="1" dirty="0" smtClean="0"/>
              <a:t>)</a:t>
            </a:r>
            <a:endParaRPr lang="en-GB" sz="2400" b="1" i="1" dirty="0"/>
          </a:p>
        </p:txBody>
      </p:sp>
      <p:sp>
        <p:nvSpPr>
          <p:cNvPr id="28" name="TextBox 27"/>
          <p:cNvSpPr txBox="1"/>
          <p:nvPr/>
        </p:nvSpPr>
        <p:spPr>
          <a:xfrm>
            <a:off x="5940152" y="1968520"/>
            <a:ext cx="2880320" cy="73866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nl-BE" sz="2400" b="1" dirty="0" smtClean="0"/>
              <a:t>INFORMATION</a:t>
            </a:r>
            <a:br>
              <a:rPr lang="nl-BE" sz="2400" b="1" dirty="0" smtClean="0"/>
            </a:br>
            <a:r>
              <a:rPr lang="nl-BE" sz="2400" b="1" i="1" dirty="0" smtClean="0"/>
              <a:t>(IMG, QLK, RUM)</a:t>
            </a:r>
            <a:endParaRPr lang="en-GB" sz="2400" b="1" i="1" dirty="0"/>
          </a:p>
        </p:txBody>
      </p:sp>
      <p:sp>
        <p:nvSpPr>
          <p:cNvPr id="29" name="TextBox 28"/>
          <p:cNvSpPr txBox="1"/>
          <p:nvPr/>
        </p:nvSpPr>
        <p:spPr>
          <a:xfrm>
            <a:off x="1691680" y="6043364"/>
            <a:ext cx="6048672" cy="3693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0" tIns="0" rIns="0" bIns="0" anchor="ctr" anchorCtr="1">
            <a:spAutoFit/>
          </a:bodyPr>
          <a:lstStyle/>
          <a:p>
            <a:pPr>
              <a:lnSpc>
                <a:spcPct val="100000"/>
              </a:lnSpc>
              <a:spcBef>
                <a:spcPts val="1200"/>
              </a:spcBef>
              <a:defRPr/>
            </a:pPr>
            <a:r>
              <a:rPr lang="nl-BE" sz="2400" b="1" dirty="0" smtClean="0"/>
              <a:t>S10-COMPOSITES (CONTINENTAL</a:t>
            </a:r>
            <a:r>
              <a:rPr lang="nl-BE" sz="2400" b="1" dirty="0" smtClean="0">
                <a:sym typeface="Symbol"/>
              </a:rPr>
              <a:t></a:t>
            </a:r>
            <a:r>
              <a:rPr lang="nl-BE" sz="2400" b="1" dirty="0" smtClean="0"/>
              <a:t>GLOBAL)</a:t>
            </a:r>
            <a:endParaRPr lang="en-GB" sz="2400" b="1" i="1" dirty="0"/>
          </a:p>
        </p:txBody>
      </p:sp>
      <p:sp>
        <p:nvSpPr>
          <p:cNvPr id="30" name="Down Arrow 29"/>
          <p:cNvSpPr/>
          <p:nvPr/>
        </p:nvSpPr>
        <p:spPr>
          <a:xfrm>
            <a:off x="344736" y="1125632"/>
            <a:ext cx="36004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Up Arrow 30"/>
          <p:cNvSpPr/>
          <p:nvPr/>
        </p:nvSpPr>
        <p:spPr>
          <a:xfrm>
            <a:off x="8501960" y="1196752"/>
            <a:ext cx="380360" cy="7200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Bent-Up Arrow 31"/>
          <p:cNvSpPr/>
          <p:nvPr/>
        </p:nvSpPr>
        <p:spPr>
          <a:xfrm>
            <a:off x="7904688" y="2750448"/>
            <a:ext cx="987792" cy="364192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Bent-Up Arrow 32"/>
          <p:cNvSpPr/>
          <p:nvPr/>
        </p:nvSpPr>
        <p:spPr>
          <a:xfrm rot="5400000">
            <a:off x="-828600" y="4077072"/>
            <a:ext cx="3672408" cy="1080120"/>
          </a:xfrm>
          <a:prstGeom prst="bentUpArrow">
            <a:avLst/>
          </a:prstGeom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TextBox 33"/>
          <p:cNvSpPr txBox="1"/>
          <p:nvPr/>
        </p:nvSpPr>
        <p:spPr>
          <a:xfrm>
            <a:off x="621720" y="1392403"/>
            <a:ext cx="330220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INGEST (FTP, 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Eumetcast</a:t>
            </a:r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)</a:t>
            </a:r>
            <a:endParaRPr lang="en-GB" sz="2400" b="1" i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228184" y="1474571"/>
            <a:ext cx="2304256" cy="339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DISSEMINATE</a:t>
            </a:r>
            <a:endParaRPr lang="en-GB" sz="2400" b="1" i="1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36" name="Picture 45"/>
          <p:cNvPicPr>
            <a:picLocks noChangeAspect="1" noChangeArrowheads="1"/>
          </p:cNvPicPr>
          <p:nvPr/>
        </p:nvPicPr>
        <p:blipFill>
          <a:blip r:embed="rId3" cstate="print"/>
          <a:srcRect r="8333"/>
          <a:stretch>
            <a:fillRect/>
          </a:stretch>
        </p:blipFill>
        <p:spPr bwMode="auto">
          <a:xfrm>
            <a:off x="251520" y="4896961"/>
            <a:ext cx="792088" cy="101167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 cstate="print">
            <a:lum bright="-20000" contrast="24000"/>
          </a:blip>
          <a:srcRect/>
          <a:stretch>
            <a:fillRect/>
          </a:stretch>
        </p:blipFill>
        <p:spPr bwMode="auto">
          <a:xfrm>
            <a:off x="8172400" y="3798565"/>
            <a:ext cx="792087" cy="100811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172400" y="4869160"/>
            <a:ext cx="792088" cy="1060046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187624" y="2884304"/>
            <a:ext cx="3312368" cy="2917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Corrections</a:t>
            </a:r>
            <a:r>
              <a:rPr lang="nl-BE" sz="2400" b="1" i="1" dirty="0" smtClean="0">
                <a:solidFill>
                  <a:srgbClr val="FF0000"/>
                </a:solidFill>
                <a:latin typeface="+mn-lt"/>
                <a:sym typeface="Symbol"/>
              </a:rPr>
              <a:t> 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  <a:sym typeface="Symbol"/>
              </a:rPr>
              <a:t>C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omposit</a:t>
            </a:r>
            <a:endParaRPr lang="nl-BE" sz="2400" b="1" i="1" dirty="0" smtClean="0">
              <a:solidFill>
                <a:srgbClr val="FF0000"/>
              </a:solidFill>
              <a:latin typeface="+mn-lt"/>
            </a:endParaRPr>
          </a:p>
          <a:p>
            <a:pPr algn="l">
              <a:spcAft>
                <a:spcPts val="1200"/>
              </a:spcAft>
            </a:pPr>
            <a:r>
              <a:rPr lang="nl-BE" sz="2400" b="1" i="1" dirty="0" smtClean="0">
                <a:solidFill>
                  <a:srgbClr val="FF0000"/>
                </a:solidFill>
                <a:latin typeface="+mn-lt"/>
              </a:rPr>
              <a:t>LINUX/C++/</a:t>
            </a:r>
            <a:r>
              <a:rPr lang="nl-BE" sz="2400" b="1" i="1" dirty="0" err="1" smtClean="0">
                <a:solidFill>
                  <a:srgbClr val="FF0000"/>
                </a:solidFill>
                <a:latin typeface="+mn-lt"/>
              </a:rPr>
              <a:t>AppWorx</a:t>
            </a:r>
            <a:endParaRPr lang="nl-BE" sz="2400" b="1" i="1" dirty="0" smtClean="0">
              <a:solidFill>
                <a:srgbClr val="FF0000"/>
              </a:solidFill>
              <a:latin typeface="+mn-lt"/>
            </a:endParaRPr>
          </a:p>
          <a:p>
            <a:pPr marL="180000" algn="l">
              <a:spcBef>
                <a:spcPts val="600"/>
              </a:spcBef>
              <a:buFont typeface="Arial" pitchFamily="34" charset="0"/>
              <a:buChar char="•"/>
            </a:pPr>
            <a:r>
              <a:rPr lang="nl-BE" sz="1800" b="1" dirty="0" smtClean="0">
                <a:latin typeface="+mn-lt"/>
              </a:rPr>
              <a:t> </a:t>
            </a:r>
            <a:r>
              <a:rPr lang="nl-BE" sz="1800" b="1" dirty="0" err="1" smtClean="0">
                <a:latin typeface="+mn-lt"/>
              </a:rPr>
              <a:t>Calibration</a:t>
            </a:r>
            <a:endParaRPr lang="nl-BE" sz="1800" b="1" dirty="0" smtClean="0">
              <a:latin typeface="+mn-lt"/>
            </a:endParaRPr>
          </a:p>
          <a:p>
            <a:pPr marL="180000" algn="l">
              <a:spcBef>
                <a:spcPts val="600"/>
              </a:spcBef>
              <a:buFont typeface="Arial" pitchFamily="34" charset="0"/>
              <a:buChar char="•"/>
            </a:pPr>
            <a:r>
              <a:rPr lang="nl-BE" sz="1800" b="1" dirty="0" smtClean="0">
                <a:latin typeface="+mn-lt"/>
              </a:rPr>
              <a:t> </a:t>
            </a:r>
            <a:r>
              <a:rPr lang="nl-BE" sz="1800" b="1" dirty="0" err="1" smtClean="0">
                <a:latin typeface="+mn-lt"/>
              </a:rPr>
              <a:t>Geo-correction</a:t>
            </a:r>
            <a:endParaRPr lang="nl-BE" sz="1800" b="1" dirty="0" smtClean="0">
              <a:latin typeface="+mn-lt"/>
            </a:endParaRPr>
          </a:p>
          <a:p>
            <a:pPr marL="180000" algn="l">
              <a:spcBef>
                <a:spcPts val="600"/>
              </a:spcBef>
              <a:buFont typeface="Arial" pitchFamily="34" charset="0"/>
              <a:buChar char="•"/>
            </a:pPr>
            <a:r>
              <a:rPr lang="nl-BE" sz="1800" b="1" dirty="0" smtClean="0">
                <a:latin typeface="+mn-lt"/>
              </a:rPr>
              <a:t> </a:t>
            </a:r>
            <a:r>
              <a:rPr lang="nl-BE" sz="1800" b="1" dirty="0" err="1" smtClean="0">
                <a:latin typeface="+mn-lt"/>
              </a:rPr>
              <a:t>Atmo-correction</a:t>
            </a:r>
            <a:endParaRPr lang="nl-BE" sz="1800" b="1" dirty="0" smtClean="0">
              <a:latin typeface="+mn-lt"/>
            </a:endParaRPr>
          </a:p>
          <a:p>
            <a:pPr marL="180000" algn="l">
              <a:spcBef>
                <a:spcPts val="600"/>
              </a:spcBef>
              <a:buFont typeface="Arial" pitchFamily="34" charset="0"/>
              <a:buChar char="•"/>
            </a:pPr>
            <a:r>
              <a:rPr lang="nl-BE" sz="1800" b="1" dirty="0" smtClean="0">
                <a:latin typeface="+mn-lt"/>
              </a:rPr>
              <a:t> </a:t>
            </a:r>
            <a:r>
              <a:rPr lang="nl-BE" sz="1800" b="1" dirty="0" err="1" smtClean="0">
                <a:latin typeface="+mn-lt"/>
              </a:rPr>
              <a:t>Cloud</a:t>
            </a:r>
            <a:r>
              <a:rPr lang="nl-BE" sz="1800" b="1" dirty="0" smtClean="0">
                <a:latin typeface="+mn-lt"/>
              </a:rPr>
              <a:t>/</a:t>
            </a:r>
            <a:r>
              <a:rPr lang="nl-BE" sz="1800" b="1" dirty="0" err="1" smtClean="0">
                <a:latin typeface="+mn-lt"/>
              </a:rPr>
              <a:t>snow</a:t>
            </a:r>
            <a:r>
              <a:rPr lang="nl-BE" sz="1800" b="1" dirty="0" smtClean="0">
                <a:latin typeface="+mn-lt"/>
              </a:rPr>
              <a:t> </a:t>
            </a:r>
            <a:r>
              <a:rPr lang="nl-BE" sz="1800" b="1" dirty="0" err="1" smtClean="0">
                <a:latin typeface="+mn-lt"/>
              </a:rPr>
              <a:t>detection</a:t>
            </a:r>
            <a:endParaRPr lang="nl-BE" sz="1800" b="1" dirty="0" smtClean="0">
              <a:latin typeface="+mn-lt"/>
            </a:endParaRPr>
          </a:p>
          <a:p>
            <a:pPr marL="180000" algn="l">
              <a:spcBef>
                <a:spcPts val="600"/>
              </a:spcBef>
              <a:buFont typeface="Arial" pitchFamily="34" charset="0"/>
              <a:buChar char="•"/>
            </a:pPr>
            <a:r>
              <a:rPr lang="nl-BE" sz="1800" b="1" dirty="0" smtClean="0">
                <a:latin typeface="+mn-lt"/>
              </a:rPr>
              <a:t> S10-compositing</a:t>
            </a:r>
          </a:p>
          <a:p>
            <a:pPr algn="l">
              <a:spcBef>
                <a:spcPts val="1800"/>
              </a:spcBef>
            </a:pPr>
            <a:r>
              <a:rPr lang="nl-BE" sz="2400" b="1" dirty="0" smtClean="0">
                <a:latin typeface="+mn-lt"/>
              </a:rPr>
              <a:t>Walter Heyns</a:t>
            </a:r>
          </a:p>
          <a:p>
            <a:pPr algn="l">
              <a:spcBef>
                <a:spcPts val="1200"/>
              </a:spcBef>
            </a:pPr>
            <a:r>
              <a:rPr lang="nl-BE" sz="2400" b="1" dirty="0" smtClean="0">
                <a:latin typeface="+mn-lt"/>
              </a:rPr>
              <a:t>Bart Ooms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16200000" flipH="1">
            <a:off x="2701888" y="3962328"/>
            <a:ext cx="3797374" cy="57150"/>
          </a:xfrm>
          <a:prstGeom prst="line">
            <a:avLst/>
          </a:prstGeom>
          <a:ln w="47625" cmpd="dbl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8" descr="0327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3902284"/>
            <a:ext cx="792000" cy="93470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3" name="Text Box 11"/>
          <p:cNvSpPr txBox="1">
            <a:spLocks noChangeArrowheads="1"/>
          </p:cNvSpPr>
          <p:nvPr/>
        </p:nvSpPr>
        <p:spPr bwMode="auto">
          <a:xfrm>
            <a:off x="141412" y="148000"/>
            <a:ext cx="8823076" cy="461665"/>
          </a:xfrm>
          <a:prstGeom prst="rect">
            <a:avLst/>
          </a:prstGeom>
          <a:blipFill>
            <a:blip r:embed="rId7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/>
              <a:t>PRE-</a:t>
            </a:r>
            <a:r>
              <a:rPr lang="nl-BE" sz="2400" b="1" dirty="0" smtClean="0">
                <a:latin typeface="+mn-lt"/>
              </a:rPr>
              <a:t>PROCESSING                    </a:t>
            </a:r>
            <a:r>
              <a:rPr lang="nl-BE" sz="2400" b="1" dirty="0" smtClean="0">
                <a:latin typeface="+mn-lt"/>
                <a:sym typeface="Symbol"/>
              </a:rPr>
              <a:t>                  POST-PROCESSING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286643" y="142852"/>
            <a:ext cx="1357322" cy="514351"/>
            <a:chOff x="3816" y="4089"/>
            <a:chExt cx="2462" cy="840"/>
          </a:xfrm>
        </p:grpSpPr>
        <p:pic>
          <p:nvPicPr>
            <p:cNvPr id="1033" name="Picture 9" descr="2007-09-12_16314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16" y="4266"/>
              <a:ext cx="1845" cy="645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034" name="Picture 10" descr="Logo240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46" y="4089"/>
              <a:ext cx="632" cy="84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</p:spPr>
        </p:pic>
      </p:grpSp>
      <p:sp>
        <p:nvSpPr>
          <p:cNvPr id="1030" name="Text Box 11"/>
          <p:cNvSpPr txBox="1">
            <a:spLocks noChangeArrowheads="1"/>
          </p:cNvSpPr>
          <p:nvPr/>
        </p:nvSpPr>
        <p:spPr bwMode="auto">
          <a:xfrm>
            <a:off x="481562" y="828657"/>
            <a:ext cx="8266902" cy="1785104"/>
          </a:xfrm>
          <a:prstGeom prst="rect">
            <a:avLst/>
          </a:prstGeom>
          <a:blipFill>
            <a:blip r:embed="rId5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</a:pPr>
            <a:r>
              <a:rPr lang="nl-BE" sz="2200" b="1" dirty="0" smtClean="0">
                <a:latin typeface="+mn-lt"/>
              </a:rPr>
              <a:t>MARSOP3-LOT II (</a:t>
            </a:r>
            <a:r>
              <a:rPr lang="nl-BE" sz="2200" b="1" dirty="0" err="1" smtClean="0">
                <a:latin typeface="+mn-lt"/>
              </a:rPr>
              <a:t>Remote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err="1">
                <a:latin typeface="+mn-lt"/>
              </a:rPr>
              <a:t>Sensing</a:t>
            </a:r>
            <a:r>
              <a:rPr lang="nl-BE" sz="2200" b="1" dirty="0" smtClean="0">
                <a:latin typeface="+mn-lt"/>
              </a:rPr>
              <a:t>)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Interim </a:t>
            </a:r>
            <a:r>
              <a:rPr lang="nl-BE" sz="2200" b="1" dirty="0" smtClean="0">
                <a:latin typeface="+mn-lt"/>
              </a:rPr>
              <a:t>Meeting of </a:t>
            </a:r>
            <a:r>
              <a:rPr lang="nl-BE" sz="2200" b="1" dirty="0" err="1" smtClean="0">
                <a:latin typeface="+mn-lt"/>
              </a:rPr>
              <a:t>Phase</a:t>
            </a:r>
            <a:r>
              <a:rPr lang="nl-BE" sz="2200" b="1" dirty="0" smtClean="0">
                <a:latin typeface="+mn-lt"/>
              </a:rPr>
              <a:t> </a:t>
            </a:r>
            <a:r>
              <a:rPr lang="nl-BE" sz="2200" b="1" dirty="0" smtClean="0"/>
              <a:t>3.2 </a:t>
            </a:r>
            <a:r>
              <a:rPr lang="nl-BE" sz="2200" b="1" dirty="0" smtClean="0">
                <a:latin typeface="+mn-lt"/>
              </a:rPr>
              <a:t>(April 2012</a:t>
            </a:r>
            <a:r>
              <a:rPr lang="nl-BE" sz="2200" b="1" dirty="0" smtClean="0">
                <a:latin typeface="+mn-lt"/>
                <a:sym typeface="Symbol"/>
              </a:rPr>
              <a:t></a:t>
            </a:r>
            <a:r>
              <a:rPr lang="nl-BE" sz="2200" b="1" dirty="0" err="1" smtClean="0">
                <a:latin typeface="+mn-lt"/>
                <a:sym typeface="Symbol"/>
              </a:rPr>
              <a:t>October</a:t>
            </a:r>
            <a:r>
              <a:rPr lang="nl-BE" sz="2200" b="1" dirty="0" smtClean="0">
                <a:latin typeface="+mn-lt"/>
              </a:rPr>
              <a:t> 2012) 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5-6 November 2012, </a:t>
            </a:r>
            <a:r>
              <a:rPr lang="nl-BE" sz="2200" b="1" dirty="0" err="1" smtClean="0"/>
              <a:t>JRC-Ispra</a:t>
            </a:r>
            <a:endParaRPr lang="nl-BE" sz="2200" b="1" dirty="0">
              <a:latin typeface="+mn-lt"/>
            </a:endParaRP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latin typeface="+mn-lt"/>
              </a:rPr>
              <a:t>Herman Eerens, Dominique Haesen, Bart Ooms,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/>
              <a:t>Else Swinnen, Carolien </a:t>
            </a:r>
            <a:r>
              <a:rPr lang="nl-BE" sz="2200" b="1" dirty="0" err="1" smtClean="0"/>
              <a:t>Toté</a:t>
            </a:r>
            <a:r>
              <a:rPr lang="nl-BE" sz="2200" b="1" dirty="0" smtClean="0">
                <a:latin typeface="+mn-lt"/>
              </a:rPr>
              <a:t> &amp; Lieven Bydekerke</a:t>
            </a:r>
          </a:p>
        </p:txBody>
      </p:sp>
      <p:pic>
        <p:nvPicPr>
          <p:cNvPr id="1032" name="Picture 13" descr="VITO_logo"/>
          <p:cNvPicPr>
            <a:picLocks noGrp="1" noChangeAspect="1" noChangeArrowheads="1"/>
          </p:cNvPicPr>
          <p:nvPr>
            <p:ph idx="4294967295"/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46288" y="214291"/>
            <a:ext cx="1523213" cy="476004"/>
          </a:xfrm>
          <a:noFill/>
          <a:ln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4" descr="alterr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8596" y="214290"/>
            <a:ext cx="1428760" cy="47238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2" name="Picture 6" descr="logo_mc_wi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08880" y="214290"/>
            <a:ext cx="1285884" cy="463846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3" name="Picture 7" descr="51b99_gisat-logo20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421025" y="214290"/>
            <a:ext cx="1614093" cy="42862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00034" y="2773035"/>
            <a:ext cx="7384334" cy="3552254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extrusionH="25400" contourW="6350" prstMaterial="matte">
            <a:bevelT w="6350" h="82550"/>
            <a:bevelB h="6350"/>
          </a:sp3d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buAutoNum type="alphaUcPeriod"/>
            </a:pPr>
            <a:r>
              <a:rPr lang="nl-BE" sz="2200" b="1" dirty="0" smtClean="0">
                <a:latin typeface="+mn-lt"/>
              </a:rPr>
              <a:t>MANAGEMENT</a:t>
            </a:r>
            <a:endParaRPr lang="nl-BE" sz="2200" b="1" dirty="0" smtClean="0">
              <a:solidFill>
                <a:srgbClr val="FF0000"/>
              </a:solidFill>
              <a:latin typeface="+mn-lt"/>
            </a:endParaRP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  <a:buAutoNum type="alphaUcPeriod"/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TASKS	MSG-SEVIRI		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Eur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+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Afr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(T2)</a:t>
            </a:r>
          </a:p>
          <a:p>
            <a:pPr marL="457200" indent="-457200" algn="l">
              <a:lnSpc>
                <a:spcPct val="50000"/>
              </a:lnSpc>
              <a:spcBef>
                <a:spcPts val="1320"/>
              </a:spcBef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	SPOT-VGT		Global		(T8)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	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SPOT-VGTp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 		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Europe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(T4)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	NOAA-AVHRR		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Europe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(T3)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	METOP-AVHRR 		Global+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Eur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(T5)</a:t>
            </a:r>
          </a:p>
          <a:p>
            <a:pPr marL="457200" indent="-457200" algn="l">
              <a:lnSpc>
                <a:spcPct val="50000"/>
              </a:lnSpc>
            </a:pP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			TERRA-MODIS		</a:t>
            </a:r>
            <a:r>
              <a:rPr lang="nl-BE" sz="2200" b="1" dirty="0" err="1" smtClean="0">
                <a:solidFill>
                  <a:srgbClr val="009900"/>
                </a:solidFill>
                <a:latin typeface="+mn-lt"/>
              </a:rPr>
              <a:t>Eur</a:t>
            </a:r>
            <a:r>
              <a:rPr lang="nl-BE" sz="2200" b="1" dirty="0" smtClean="0">
                <a:solidFill>
                  <a:srgbClr val="009900"/>
                </a:solidFill>
                <a:latin typeface="+mn-lt"/>
              </a:rPr>
              <a:t>+IGAD	(T6/7)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C. SOFTWARE</a:t>
            </a:r>
          </a:p>
          <a:p>
            <a:pPr marL="457200" indent="-457200" algn="l">
              <a:lnSpc>
                <a:spcPct val="50000"/>
              </a:lnSpc>
              <a:spcBef>
                <a:spcPts val="2400"/>
              </a:spcBef>
            </a:pPr>
            <a:r>
              <a:rPr lang="nl-BE" sz="2200" b="1" dirty="0" smtClean="0">
                <a:latin typeface="+mn-lt"/>
              </a:rPr>
              <a:t>D. CONCLUSIONS &amp; PLANNING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err="1" smtClean="0">
                <a:latin typeface="+mn-lt"/>
              </a:rPr>
              <a:t>Some</a:t>
            </a:r>
            <a:r>
              <a:rPr lang="nl-BE" sz="2400" b="1" dirty="0" smtClean="0">
                <a:latin typeface="+mn-lt"/>
              </a:rPr>
              <a:t> General </a:t>
            </a:r>
            <a:r>
              <a:rPr lang="nl-BE" sz="2400" b="1" dirty="0" err="1" smtClean="0">
                <a:latin typeface="+mn-lt"/>
              </a:rPr>
              <a:t>Modifications</a:t>
            </a:r>
            <a:endParaRPr lang="nl-BE" sz="2400" b="1" dirty="0" smtClean="0">
              <a:latin typeface="+mn-lt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66972" y="548680"/>
            <a:ext cx="6913340" cy="784830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/>
              <a:t>New logo</a:t>
            </a:r>
          </a:p>
          <a:p>
            <a:pPr marL="457200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err="1" smtClean="0"/>
              <a:t>Boundaries</a:t>
            </a:r>
            <a:r>
              <a:rPr lang="nl-BE" sz="2000" b="1" dirty="0" smtClean="0"/>
              <a:t> of </a:t>
            </a:r>
            <a:r>
              <a:rPr lang="nl-BE" sz="2000" b="1" dirty="0" err="1" smtClean="0"/>
              <a:t>Sudan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adapted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on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QuickLooks</a:t>
            </a:r>
            <a:endParaRPr lang="nl-BE" sz="2000" b="1" dirty="0" smtClean="0"/>
          </a:p>
        </p:txBody>
      </p:sp>
      <p:grpSp>
        <p:nvGrpSpPr>
          <p:cNvPr id="11" name="Group 10"/>
          <p:cNvGrpSpPr/>
          <p:nvPr/>
        </p:nvGrpSpPr>
        <p:grpSpPr>
          <a:xfrm>
            <a:off x="293365" y="1052736"/>
            <a:ext cx="8877622" cy="4511799"/>
            <a:chOff x="256853" y="2210197"/>
            <a:chExt cx="8877622" cy="4511799"/>
          </a:xfrm>
        </p:grpSpPr>
        <p:pic>
          <p:nvPicPr>
            <p:cNvPr id="4" name="Picture 3" descr="C:\DOC\PROJECTEN\MO3\01_Evol\12_10_Interim5\2_Report\vt1215i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649341" y="2492896"/>
              <a:ext cx="4229100" cy="42291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5" name="Picture 4" descr="C:\DOC\PROJECTEN\MO3\01_Evol\12_10_Interim5\2_Report\vt1213i.png"/>
            <p:cNvPicPr>
              <a:picLocks noChangeAspect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6853" y="2492896"/>
              <a:ext cx="4229100" cy="42291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8" name="Text Box 2"/>
            <p:cNvSpPr txBox="1">
              <a:spLocks noChangeArrowheads="1"/>
            </p:cNvSpPr>
            <p:nvPr/>
          </p:nvSpPr>
          <p:spPr bwMode="auto">
            <a:xfrm>
              <a:off x="2771228" y="6269250"/>
              <a:ext cx="5473180" cy="40011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12700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57200" indent="-457200" algn="l">
                <a:lnSpc>
                  <a:spcPct val="100000"/>
                </a:lnSpc>
                <a:spcBef>
                  <a:spcPts val="1800"/>
                </a:spcBef>
                <a:tabLst>
                  <a:tab pos="984250" algn="l"/>
                </a:tabLst>
              </a:pPr>
              <a:r>
                <a:rPr lang="nl-BE" sz="2000" b="1" dirty="0" smtClean="0"/>
                <a:t>OLD 				          NEW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8018859" y="2210197"/>
              <a:ext cx="1115616" cy="10081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/>
            <p:cNvSpPr/>
            <p:nvPr/>
          </p:nvSpPr>
          <p:spPr>
            <a:xfrm>
              <a:off x="4860032" y="4509120"/>
              <a:ext cx="1656184" cy="100811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" name="Text Box 2"/>
          <p:cNvSpPr txBox="1">
            <a:spLocks noChangeArrowheads="1"/>
          </p:cNvSpPr>
          <p:nvPr/>
        </p:nvSpPr>
        <p:spPr bwMode="auto">
          <a:xfrm>
            <a:off x="179512" y="5668506"/>
            <a:ext cx="8964488" cy="1169551"/>
          </a:xfrm>
          <a:prstGeom prst="rect">
            <a:avLst/>
          </a:prstGeom>
          <a:solidFill>
            <a:schemeClr val="bg1">
              <a:alpha val="0"/>
            </a:schemeClr>
          </a:soli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l">
              <a:lnSpc>
                <a:spcPct val="100000"/>
              </a:lnSpc>
              <a:spcBef>
                <a:spcPts val="1800"/>
              </a:spcBef>
              <a:buFont typeface="Arial" pitchFamily="34" charset="0"/>
              <a:buChar char="•"/>
              <a:tabLst>
                <a:tab pos="984250" algn="l"/>
              </a:tabLst>
            </a:pPr>
            <a:r>
              <a:rPr lang="nl-BE" sz="2000" b="1" dirty="0" smtClean="0"/>
              <a:t>Update of “</a:t>
            </a:r>
            <a:r>
              <a:rPr lang="nl-BE" sz="2000" b="1" dirty="0" err="1" smtClean="0"/>
              <a:t>Historical</a:t>
            </a:r>
            <a:r>
              <a:rPr lang="nl-BE" sz="2000" b="1" dirty="0" smtClean="0"/>
              <a:t> </a:t>
            </a:r>
            <a:r>
              <a:rPr lang="nl-BE" sz="2000" b="1" dirty="0" err="1" smtClean="0"/>
              <a:t>Year</a:t>
            </a:r>
            <a:r>
              <a:rPr lang="nl-BE" sz="2000" b="1" dirty="0" smtClean="0"/>
              <a:t>”</a:t>
            </a:r>
          </a:p>
          <a:p>
            <a:pPr marL="914400" lvl="1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−"/>
              <a:tabLst>
                <a:tab pos="984250" algn="l"/>
              </a:tabLst>
            </a:pPr>
            <a:r>
              <a:rPr lang="nl-BE" sz="2000" dirty="0" smtClean="0"/>
              <a:t>For SPOT-VGT (1999-2012=14yr), NOAA-AVHRR (1982-2012=31 </a:t>
            </a:r>
            <a:r>
              <a:rPr lang="nl-BE" sz="2000" dirty="0" err="1" smtClean="0"/>
              <a:t>yr</a:t>
            </a:r>
            <a:r>
              <a:rPr lang="nl-BE" sz="2000" dirty="0" smtClean="0"/>
              <a:t>)</a:t>
            </a:r>
          </a:p>
          <a:p>
            <a:pPr marL="914400" lvl="1" indent="-457200" algn="l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−"/>
              <a:tabLst>
                <a:tab pos="984250" algn="l"/>
              </a:tabLst>
            </a:pPr>
            <a:r>
              <a:rPr lang="nl-BE" sz="2000" dirty="0" err="1" smtClean="0"/>
              <a:t>Not</a:t>
            </a:r>
            <a:r>
              <a:rPr lang="nl-BE" sz="2000" dirty="0" smtClean="0"/>
              <a:t> (</a:t>
            </a:r>
            <a:r>
              <a:rPr lang="nl-BE" sz="2000" dirty="0" err="1" smtClean="0"/>
              <a:t>yet</a:t>
            </a:r>
            <a:r>
              <a:rPr lang="nl-BE" sz="2000" dirty="0" smtClean="0"/>
              <a:t>) </a:t>
            </a:r>
            <a:r>
              <a:rPr lang="nl-BE" sz="2000" dirty="0" err="1" smtClean="0"/>
              <a:t>for</a:t>
            </a:r>
            <a:r>
              <a:rPr lang="nl-BE" sz="2000" dirty="0" smtClean="0"/>
              <a:t> MSG, METOP and MODIS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0364" y="871520"/>
            <a:ext cx="6072230" cy="387191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35" name="Picture 3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4653302"/>
            <a:ext cx="2857488" cy="2143140"/>
          </a:xfrm>
          <a:prstGeom prst="rect">
            <a:avLst/>
          </a:prstGeom>
          <a:noFill/>
          <a:ln w="15875">
            <a:solidFill>
              <a:srgbClr val="000000"/>
            </a:solidFill>
            <a:miter lim="800000"/>
            <a:headEnd/>
            <a:tailEnd/>
          </a:ln>
          <a:effectLst/>
        </p:spPr>
      </p:pic>
      <p:grpSp>
        <p:nvGrpSpPr>
          <p:cNvPr id="8194" name="Group 2"/>
          <p:cNvGrpSpPr>
            <a:grpSpLocks noChangeAspect="1"/>
          </p:cNvGrpSpPr>
          <p:nvPr/>
        </p:nvGrpSpPr>
        <p:grpSpPr bwMode="auto">
          <a:xfrm>
            <a:off x="3527219" y="4719285"/>
            <a:ext cx="1764861" cy="1836648"/>
            <a:chOff x="108" y="428"/>
            <a:chExt cx="1750" cy="1852"/>
          </a:xfrm>
        </p:grpSpPr>
        <p:pic>
          <p:nvPicPr>
            <p:cNvPr id="8195" name="Picture 3" descr="gt0736r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8" y="467"/>
              <a:ext cx="1750" cy="1813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8196" name="Text Box 4"/>
            <p:cNvSpPr txBox="1">
              <a:spLocks noChangeArrowheads="1"/>
            </p:cNvSpPr>
            <p:nvPr/>
          </p:nvSpPr>
          <p:spPr bwMode="auto">
            <a:xfrm>
              <a:off x="297" y="428"/>
              <a:ext cx="1098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96446" y="4339983"/>
            <a:ext cx="257176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 i="1" dirty="0" err="1" smtClean="0"/>
              <a:t>Four</a:t>
            </a:r>
            <a:r>
              <a:rPr lang="nl-BE" sz="1600" b="1" i="1" dirty="0" smtClean="0"/>
              <a:t> zones of LSA SAF</a:t>
            </a:r>
          </a:p>
        </p:txBody>
      </p:sp>
      <p:sp>
        <p:nvSpPr>
          <p:cNvPr id="10" name="Text Box 18"/>
          <p:cNvSpPr txBox="1">
            <a:spLocks noChangeArrowheads="1"/>
          </p:cNvSpPr>
          <p:nvPr/>
        </p:nvSpPr>
        <p:spPr bwMode="auto">
          <a:xfrm>
            <a:off x="3857620" y="585768"/>
            <a:ext cx="50006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 i="1" dirty="0" err="1" smtClean="0"/>
              <a:t>Basic</a:t>
            </a:r>
            <a:r>
              <a:rPr lang="nl-BE" sz="1600" b="1" i="1" dirty="0" smtClean="0"/>
              <a:t> </a:t>
            </a:r>
            <a:r>
              <a:rPr lang="nl-BE" sz="1600" b="1" i="1" dirty="0" err="1" smtClean="0"/>
              <a:t>chain</a:t>
            </a:r>
            <a:r>
              <a:rPr lang="nl-BE" sz="1600" b="1" i="1" dirty="0" smtClean="0"/>
              <a:t> at VITO (</a:t>
            </a:r>
            <a:r>
              <a:rPr lang="nl-BE" sz="1600" b="1" i="1" dirty="0" err="1" smtClean="0"/>
              <a:t>AseMARS</a:t>
            </a:r>
            <a:r>
              <a:rPr lang="nl-BE" sz="1600" b="1" i="1" dirty="0" smtClean="0"/>
              <a:t> 2005)</a:t>
            </a:r>
          </a:p>
        </p:txBody>
      </p:sp>
      <p:sp>
        <p:nvSpPr>
          <p:cNvPr id="11" name="Text Box 18"/>
          <p:cNvSpPr txBox="1">
            <a:spLocks noChangeArrowheads="1"/>
          </p:cNvSpPr>
          <p:nvPr/>
        </p:nvSpPr>
        <p:spPr bwMode="auto">
          <a:xfrm>
            <a:off x="3345104" y="6538496"/>
            <a:ext cx="24129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 i="1" dirty="0" smtClean="0"/>
              <a:t>AF4: </a:t>
            </a:r>
            <a:r>
              <a:rPr lang="nl-BE" sz="1600" b="1" i="1" dirty="0" err="1" smtClean="0"/>
              <a:t>Africa</a:t>
            </a:r>
            <a:r>
              <a:rPr lang="nl-BE" sz="1600" b="1" i="1" dirty="0" smtClean="0"/>
              <a:t> at 4 km</a:t>
            </a:r>
          </a:p>
        </p:txBody>
      </p:sp>
      <p:sp>
        <p:nvSpPr>
          <p:cNvPr id="15" name="Text Box 18"/>
          <p:cNvSpPr txBox="1">
            <a:spLocks noChangeArrowheads="1"/>
          </p:cNvSpPr>
          <p:nvPr/>
        </p:nvSpPr>
        <p:spPr bwMode="auto">
          <a:xfrm>
            <a:off x="6453733" y="6493872"/>
            <a:ext cx="259228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1600" b="1" i="1" dirty="0" smtClean="0"/>
              <a:t>EU5: </a:t>
            </a:r>
            <a:r>
              <a:rPr lang="nl-BE" sz="1600" b="1" i="1" dirty="0" err="1" smtClean="0"/>
              <a:t>Europe</a:t>
            </a:r>
            <a:r>
              <a:rPr lang="nl-BE" sz="1600" b="1" i="1" dirty="0" smtClean="0"/>
              <a:t> at 5 km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1" y="620689"/>
            <a:ext cx="2303800" cy="3672408"/>
          </a:xfrm>
          <a:prstGeom prst="rect">
            <a:avLst/>
          </a:prstGeom>
          <a:noFill/>
          <a:ln w="9525">
            <a:solidFill>
              <a:srgbClr val="CC6600"/>
            </a:solidFill>
            <a:miter lim="800000"/>
            <a:headEnd/>
            <a:tailEnd/>
          </a:ln>
        </p:spPr>
      </p:pic>
      <p:pic>
        <p:nvPicPr>
          <p:cNvPr id="14" name="Picture 13" descr="EUR_gt1018e_new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59834" y="4509120"/>
            <a:ext cx="2751380" cy="2056393"/>
          </a:xfrm>
          <a:prstGeom prst="rect">
            <a:avLst/>
          </a:prstGeom>
          <a:noFill/>
          <a:ln w="9525" cmpd="sng">
            <a:solidFill>
              <a:srgbClr val="000000"/>
            </a:solidFill>
            <a:miter lim="800000"/>
            <a:headEnd/>
            <a:tailEnd/>
          </a:ln>
          <a:effectLst/>
        </p:spPr>
      </p:pic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8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MSG-SEVIRI (T2</a:t>
            </a:r>
            <a:r>
              <a:rPr lang="nl-BE" sz="2400" b="1" dirty="0" smtClean="0"/>
              <a:t>)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683568" y="1340768"/>
            <a:ext cx="7848872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/>
              <a:t> </a:t>
            </a:r>
            <a:r>
              <a:rPr lang="nl-BE" sz="2400" b="1" dirty="0" err="1" smtClean="0"/>
              <a:t>Some</a:t>
            </a:r>
            <a:r>
              <a:rPr lang="nl-BE" sz="2400" b="1" dirty="0" smtClean="0"/>
              <a:t> data </a:t>
            </a:r>
            <a:r>
              <a:rPr lang="nl-BE" sz="2400" b="1" dirty="0" err="1" smtClean="0"/>
              <a:t>gaps</a:t>
            </a: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/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/>
              <a:t> </a:t>
            </a:r>
            <a:r>
              <a:rPr lang="nl-BE" sz="2400" b="1" dirty="0" err="1" smtClean="0"/>
              <a:t>Transition</a:t>
            </a:r>
            <a:r>
              <a:rPr lang="nl-BE" sz="2400" b="1" dirty="0" smtClean="0"/>
              <a:t> CDOP1 </a:t>
            </a:r>
            <a:r>
              <a:rPr lang="nl-BE" sz="2400" b="1" dirty="0" smtClean="0">
                <a:sym typeface="Symbol"/>
              </a:rPr>
              <a:t> </a:t>
            </a:r>
            <a:r>
              <a:rPr lang="nl-BE" sz="2400" b="1" dirty="0" smtClean="0">
                <a:sym typeface="Symbol"/>
              </a:rPr>
              <a:t>CDOP2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ym typeface="Symbol"/>
              </a:rPr>
              <a:t> CDOP2 </a:t>
            </a:r>
            <a:r>
              <a:rPr lang="nl-BE" sz="2400" b="1" dirty="0" err="1" smtClean="0">
                <a:sym typeface="Symbol"/>
              </a:rPr>
              <a:t>includes</a:t>
            </a:r>
            <a:r>
              <a:rPr lang="nl-BE" sz="2400" b="1" dirty="0" smtClean="0">
                <a:sym typeface="Symbol"/>
              </a:rPr>
              <a:t> full </a:t>
            </a:r>
            <a:r>
              <a:rPr lang="nl-BE" sz="2400" b="1" dirty="0" err="1" smtClean="0">
                <a:sym typeface="Symbol"/>
              </a:rPr>
              <a:t>reprocessing</a:t>
            </a:r>
            <a:r>
              <a:rPr lang="nl-BE" sz="2400" b="1" dirty="0" smtClean="0">
                <a:sym typeface="Symbol"/>
              </a:rPr>
              <a:t> of </a:t>
            </a:r>
            <a:r>
              <a:rPr lang="nl-BE" sz="2400" b="1" dirty="0" err="1" smtClean="0">
                <a:sym typeface="Symbol"/>
              </a:rPr>
              <a:t>archives</a:t>
            </a: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 smtClean="0">
                <a:sym typeface="Symbol"/>
              </a:rPr>
              <a:t>	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 smtClean="0">
                <a:sym typeface="Symbol"/>
              </a:rPr>
              <a:t>	 </a:t>
            </a:r>
            <a:r>
              <a:rPr lang="nl-BE" sz="2400" b="1" dirty="0" err="1" smtClean="0">
                <a:sym typeface="Symbol"/>
              </a:rPr>
              <a:t>Fill</a:t>
            </a:r>
            <a:r>
              <a:rPr lang="nl-BE" sz="2400" b="1" dirty="0" smtClean="0">
                <a:sym typeface="Symbol"/>
              </a:rPr>
              <a:t> data </a:t>
            </a:r>
            <a:r>
              <a:rPr lang="nl-BE" sz="2400" b="1" dirty="0" err="1" smtClean="0">
                <a:sym typeface="Symbol"/>
              </a:rPr>
              <a:t>gaps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or</a:t>
            </a:r>
            <a:r>
              <a:rPr lang="nl-BE" sz="2400" b="1" dirty="0" smtClean="0">
                <a:sym typeface="Symbol"/>
              </a:rPr>
              <a:t> …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 smtClean="0">
                <a:sym typeface="Symbol"/>
              </a:rPr>
              <a:t>	</a:t>
            </a:r>
            <a:r>
              <a:rPr lang="nl-BE" sz="2400" b="1" dirty="0" smtClean="0">
                <a:sym typeface="Symbol"/>
              </a:rPr>
              <a:t> </a:t>
            </a:r>
            <a:r>
              <a:rPr lang="nl-BE" sz="2400" b="1" dirty="0" err="1" smtClean="0">
                <a:sym typeface="Symbol"/>
              </a:rPr>
              <a:t>Wait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for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final</a:t>
            </a:r>
            <a:r>
              <a:rPr lang="nl-BE" sz="2400" b="1" dirty="0" smtClean="0">
                <a:sym typeface="Symbol"/>
              </a:rPr>
              <a:t> data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nl-BE" sz="2400" b="1" dirty="0" smtClean="0">
                <a:sym typeface="Symbol"/>
              </a:rPr>
              <a:t>	</a:t>
            </a:r>
            <a:r>
              <a:rPr lang="nl-BE" sz="2400" b="1" dirty="0" smtClean="0">
                <a:sym typeface="Symbol"/>
              </a:rPr>
              <a:t>	</a:t>
            </a:r>
            <a:endParaRPr lang="nl-BE" sz="2400" b="1" dirty="0" smtClean="0">
              <a:sym typeface="Symbol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Inject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solar</a:t>
            </a:r>
            <a:r>
              <a:rPr lang="nl-BE" sz="2400" b="1" dirty="0" smtClean="0">
                <a:sym typeface="Symbol"/>
              </a:rPr>
              <a:t> </a:t>
            </a:r>
            <a:r>
              <a:rPr lang="nl-BE" sz="2400" b="1" dirty="0" err="1" smtClean="0">
                <a:sym typeface="Symbol"/>
              </a:rPr>
              <a:t>radiation</a:t>
            </a:r>
            <a:r>
              <a:rPr lang="nl-BE" sz="2400" b="1" dirty="0" smtClean="0">
                <a:sym typeface="Symbol"/>
              </a:rPr>
              <a:t> (DSSF) in CGMS?</a:t>
            </a:r>
          </a:p>
        </p:txBody>
      </p:sp>
      <p:sp>
        <p:nvSpPr>
          <p:cNvPr id="17" name="Text Box 11"/>
          <p:cNvSpPr txBox="1">
            <a:spLocks noChangeArrowheads="1"/>
          </p:cNvSpPr>
          <p:nvPr/>
        </p:nvSpPr>
        <p:spPr bwMode="auto">
          <a:xfrm>
            <a:off x="141412" y="67965"/>
            <a:ext cx="8823076" cy="461665"/>
          </a:xfrm>
          <a:prstGeom prst="rect">
            <a:avLst/>
          </a:prstGeom>
          <a:blipFill>
            <a:blip r:embed="rId3" cstate="print">
              <a:duotone>
                <a:schemeClr val="accent5">
                  <a:shade val="40000"/>
                </a:schemeClr>
                <a:schemeClr val="accent5">
                  <a:tint val="42000"/>
                </a:schemeClr>
              </a:duotone>
              <a:lum/>
            </a:blip>
            <a:tile tx="0" ty="0" sx="40000" sy="4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nl-BE" sz="2400" b="1" dirty="0" smtClean="0">
                <a:latin typeface="+mn-lt"/>
              </a:rPr>
              <a:t>MSG-SEVIRI (T2</a:t>
            </a:r>
            <a:r>
              <a:rPr lang="nl-BE" sz="2400" b="1" dirty="0" smtClean="0"/>
              <a:t>):	</a:t>
            </a:r>
            <a:r>
              <a:rPr lang="nl-BE" sz="2400" b="1" dirty="0" err="1" smtClean="0"/>
              <a:t>Remarks</a:t>
            </a:r>
            <a:endParaRPr lang="nl-BE" sz="2400" b="1" dirty="0" smtClean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per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2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3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12627</TotalTime>
  <Pages>1</Pages>
  <Words>1865</Words>
  <Application>Microsoft Office PowerPoint</Application>
  <PresentationFormat>On-screen Show (4:3)</PresentationFormat>
  <Paragraphs>460</Paragraphs>
  <Slides>37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Trek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Manager>Francis Vanderhaeghen</Manager>
  <Company>Vito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at JRC-MARS</dc:title>
  <dc:subject>MARSOP3, Lot2</dc:subject>
  <dc:creator>eerensh</dc:creator>
  <cp:keywords/>
  <dc:description>A4 LAY OUT</dc:description>
  <cp:lastModifiedBy>eerensh</cp:lastModifiedBy>
  <cp:revision>1113</cp:revision>
  <cp:lastPrinted>2001-06-11T08:05:52Z</cp:lastPrinted>
  <dcterms:created xsi:type="dcterms:W3CDTF">2008-10-06T14:17:36Z</dcterms:created>
  <dcterms:modified xsi:type="dcterms:W3CDTF">2012-11-06T12:15:00Z</dcterms:modified>
</cp:coreProperties>
</file>